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23"/>
  </p:notesMasterIdLst>
  <p:handoutMasterIdLst>
    <p:handoutMasterId r:id="rId24"/>
  </p:handoutMasterIdLst>
  <p:sldIdLst>
    <p:sldId id="256" r:id="rId2"/>
    <p:sldId id="257" r:id="rId3"/>
    <p:sldId id="259" r:id="rId4"/>
    <p:sldId id="258" r:id="rId5"/>
    <p:sldId id="260" r:id="rId6"/>
    <p:sldId id="261" r:id="rId7"/>
    <p:sldId id="262" r:id="rId8"/>
    <p:sldId id="263" r:id="rId9"/>
    <p:sldId id="265" r:id="rId10"/>
    <p:sldId id="269" r:id="rId11"/>
    <p:sldId id="264" r:id="rId12"/>
    <p:sldId id="268" r:id="rId13"/>
    <p:sldId id="270" r:id="rId14"/>
    <p:sldId id="271" r:id="rId15"/>
    <p:sldId id="272" r:id="rId16"/>
    <p:sldId id="279" r:id="rId17"/>
    <p:sldId id="281" r:id="rId18"/>
    <p:sldId id="278" r:id="rId19"/>
    <p:sldId id="280" r:id="rId20"/>
    <p:sldId id="275" r:id="rId21"/>
    <p:sldId id="277" r:id="rId2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FBFF"/>
    <a:srgbClr val="FBF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681" autoAdjust="0"/>
    <p:restoredTop sz="98854" autoAdjust="0"/>
  </p:normalViewPr>
  <p:slideViewPr>
    <p:cSldViewPr>
      <p:cViewPr>
        <p:scale>
          <a:sx n="70" d="100"/>
          <a:sy n="70" d="100"/>
        </p:scale>
        <p:origin x="-2352" y="-8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dirty="0" smtClean="0">
                <a:latin typeface="+mn-lt"/>
              </a:defRPr>
            </a:lvl1pPr>
          </a:lstStyle>
          <a:p>
            <a:pPr>
              <a:defRPr/>
            </a:pPr>
            <a:r>
              <a:rPr lang="en-US"/>
              <a:t>TAX LAW CHANGES &amp; SUNSETS AND HOW THEY WILL AFFECT YOU</a:t>
            </a:r>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dirty="0">
                <a:latin typeface="+mn-lt"/>
              </a:defRPr>
            </a:lvl1pPr>
          </a:lstStyle>
          <a:p>
            <a:pPr>
              <a:defRPr/>
            </a:pPr>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dirty="0" smtClean="0">
                <a:latin typeface="+mn-lt"/>
              </a:defRPr>
            </a:lvl1pPr>
          </a:lstStyle>
          <a:p>
            <a:pPr>
              <a:defRPr/>
            </a:pPr>
            <a:r>
              <a:rPr lang="en-US"/>
              <a:t>SLADE &amp; ASSOCIATES, INC.</a:t>
            </a:r>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smtClean="0">
                <a:latin typeface="+mn-lt"/>
              </a:defRPr>
            </a:lvl1pPr>
          </a:lstStyle>
          <a:p>
            <a:pPr>
              <a:defRPr/>
            </a:pPr>
            <a:fld id="{87253983-735C-43C4-8C35-4002B2A68F52}" type="slidenum">
              <a:rPr lang="en-US"/>
              <a:pPr>
                <a:defRPr/>
              </a:pPr>
              <a:t>‹#›</a:t>
            </a:fld>
            <a:endParaRPr lang="en-US" dirty="0"/>
          </a:p>
        </p:txBody>
      </p:sp>
    </p:spTree>
    <p:extLst>
      <p:ext uri="{BB962C8B-B14F-4D97-AF65-F5344CB8AC3E}">
        <p14:creationId xmlns:p14="http://schemas.microsoft.com/office/powerpoint/2010/main" val="713522796"/>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dirty="0" smtClean="0">
                <a:latin typeface="+mn-lt"/>
              </a:defRPr>
            </a:lvl1pPr>
          </a:lstStyle>
          <a:p>
            <a:pPr>
              <a:defRPr/>
            </a:pPr>
            <a:r>
              <a:rPr lang="en-US"/>
              <a:t>TAX LAW CHANGES &amp; SUNSETS AND HOW THEY WILL AFFECT YOU</a:t>
            </a:r>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dirty="0">
                <a:latin typeface="+mn-lt"/>
              </a:defRPr>
            </a:lvl1pPr>
          </a:lstStyle>
          <a:p>
            <a:pPr>
              <a:defRPr/>
            </a:pPr>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dirty="0" smtClean="0">
                <a:latin typeface="+mn-lt"/>
              </a:defRPr>
            </a:lvl1pPr>
          </a:lstStyle>
          <a:p>
            <a:pPr>
              <a:defRPr/>
            </a:pPr>
            <a:r>
              <a:rPr lang="en-US"/>
              <a:t>SLADE &amp; ASSOCIATES, INC.</a:t>
            </a:r>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smtClean="0">
                <a:latin typeface="+mn-lt"/>
              </a:defRPr>
            </a:lvl1pPr>
          </a:lstStyle>
          <a:p>
            <a:pPr>
              <a:defRPr/>
            </a:pPr>
            <a:fld id="{D4C5C829-2D48-4609-A44E-3AD608103E57}" type="slidenum">
              <a:rPr lang="en-US"/>
              <a:pPr>
                <a:defRPr/>
              </a:pPr>
              <a:t>‹#›</a:t>
            </a:fld>
            <a:endParaRPr lang="en-US" dirty="0"/>
          </a:p>
        </p:txBody>
      </p:sp>
    </p:spTree>
    <p:extLst>
      <p:ext uri="{BB962C8B-B14F-4D97-AF65-F5344CB8AC3E}">
        <p14:creationId xmlns:p14="http://schemas.microsoft.com/office/powerpoint/2010/main" val="866014567"/>
      </p:ext>
    </p:extLst>
  </p:cSld>
  <p:clrMap bg1="lt1" tx1="dk1" bg2="lt2" tx2="dk2" accent1="accent1" accent2="accent2" accent3="accent3" accent4="accent4" accent5="accent5" accent6="accent6" hlink="hlink" folHlink="folHlink"/>
  <p:hf/>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6387"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en-US"/>
              <a:t>TAX LAW CHANGES &amp; SUNSETS AND HOW THEY WILL AFFECT YOU</a:t>
            </a:r>
          </a:p>
        </p:txBody>
      </p:sp>
      <p:sp>
        <p:nvSpPr>
          <p:cNvPr id="16388"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p>
        </p:txBody>
      </p:sp>
      <p:sp>
        <p:nvSpPr>
          <p:cNvPr id="16389"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t>SLADE &amp; ASSOCIATES, INC.</a:t>
            </a:r>
          </a:p>
        </p:txBody>
      </p:sp>
      <p:sp>
        <p:nvSpPr>
          <p:cNvPr id="16390"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2B4A5F1-4A28-45F9-8C64-91AA72DDFADC}"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4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0BF361B-2482-401C-8014-0D858A3EDD21}" type="slidenum">
              <a:rPr lang="en-US"/>
              <a:pPr fontAlgn="base">
                <a:spcBef>
                  <a:spcPct val="0"/>
                </a:spcBef>
                <a:spcAft>
                  <a:spcPct val="0"/>
                </a:spcAft>
              </a:pPr>
              <a:t>10</a:t>
            </a:fld>
            <a:endParaRPr lang="en-US"/>
          </a:p>
        </p:txBody>
      </p:sp>
      <p:sp>
        <p:nvSpPr>
          <p:cNvPr id="34820" name="Date Placeholder 5"/>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p>
        </p:txBody>
      </p:sp>
      <p:sp>
        <p:nvSpPr>
          <p:cNvPr id="34821" name="Footer Placeholder 6"/>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t>SLADE &amp; ASSOCIATES, INC.</a:t>
            </a:r>
          </a:p>
        </p:txBody>
      </p:sp>
      <p:sp>
        <p:nvSpPr>
          <p:cNvPr id="34822" name="Header Placeholder 7"/>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en-US"/>
              <a:t>TAX LAW CHANGES &amp; SUNSETS AND HOW THEY WILL AFFECT YOU</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6867"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en-US"/>
              <a:t>TAX LAW CHANGES &amp; SUNSETS AND HOW THEY WILL AFFECT YOU</a:t>
            </a:r>
          </a:p>
        </p:txBody>
      </p:sp>
      <p:sp>
        <p:nvSpPr>
          <p:cNvPr id="36868"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p>
        </p:txBody>
      </p:sp>
      <p:sp>
        <p:nvSpPr>
          <p:cNvPr id="36869"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t>SLADE &amp; ASSOCIATES, INC.</a:t>
            </a:r>
          </a:p>
        </p:txBody>
      </p:sp>
      <p:sp>
        <p:nvSpPr>
          <p:cNvPr id="36870"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8CAA371-CFA2-4282-A49D-4D7DB292BAA4}" type="slidenum">
              <a:rPr lang="en-US"/>
              <a:pPr fontAlgn="base">
                <a:spcBef>
                  <a:spcPct val="0"/>
                </a:spcBef>
                <a:spcAft>
                  <a:spcPct val="0"/>
                </a:spcAft>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25341F0-5DBF-4250-B8E7-3C15ED1F477B}" type="slidenum">
              <a:rPr lang="en-US"/>
              <a:pPr fontAlgn="base">
                <a:spcBef>
                  <a:spcPct val="0"/>
                </a:spcBef>
                <a:spcAft>
                  <a:spcPct val="0"/>
                </a:spcAft>
              </a:pPr>
              <a:t>12</a:t>
            </a:fld>
            <a:endParaRPr lang="en-US"/>
          </a:p>
        </p:txBody>
      </p:sp>
      <p:sp>
        <p:nvSpPr>
          <p:cNvPr id="38916" name="Date Placeholder 5"/>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p>
        </p:txBody>
      </p:sp>
      <p:sp>
        <p:nvSpPr>
          <p:cNvPr id="38917" name="Footer Placeholder 6"/>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t>SLADE &amp; ASSOCIATES, INC.</a:t>
            </a:r>
          </a:p>
        </p:txBody>
      </p:sp>
      <p:sp>
        <p:nvSpPr>
          <p:cNvPr id="38918" name="Header Placeholder 7"/>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en-US"/>
              <a:t>TAX LAW CHANGES &amp; SUNSETS AND HOW THEY WILL AFFECT YOU</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0963"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en-US"/>
              <a:t>TAX LAW CHANGES &amp; SUNSETS AND HOW THEY WILL AFFECT YOU</a:t>
            </a:r>
          </a:p>
        </p:txBody>
      </p:sp>
      <p:sp>
        <p:nvSpPr>
          <p:cNvPr id="40964"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p>
        </p:txBody>
      </p:sp>
      <p:sp>
        <p:nvSpPr>
          <p:cNvPr id="40965"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t>SLADE &amp; ASSOCIATES, INC.</a:t>
            </a:r>
          </a:p>
        </p:txBody>
      </p:sp>
      <p:sp>
        <p:nvSpPr>
          <p:cNvPr id="40966"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143423F-FCFB-43E1-ABE1-CBF18809ACC6}" type="slidenum">
              <a:rPr lang="en-US"/>
              <a:pPr fontAlgn="base">
                <a:spcBef>
                  <a:spcPct val="0"/>
                </a:spcBef>
                <a:spcAft>
                  <a:spcPct val="0"/>
                </a:spcAft>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3011"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en-US"/>
              <a:t>TAX LAW CHANGES &amp; SUNSETS AND HOW THEY WILL AFFECT YOU</a:t>
            </a:r>
          </a:p>
        </p:txBody>
      </p:sp>
      <p:sp>
        <p:nvSpPr>
          <p:cNvPr id="43012"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p>
        </p:txBody>
      </p:sp>
      <p:sp>
        <p:nvSpPr>
          <p:cNvPr id="43013"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t>SLADE &amp; ASSOCIATES, INC.</a:t>
            </a:r>
          </a:p>
        </p:txBody>
      </p:sp>
      <p:sp>
        <p:nvSpPr>
          <p:cNvPr id="43014"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6945270-40CA-4865-9329-E865F6DC5EF1}" type="slidenum">
              <a:rPr lang="en-US"/>
              <a:pPr fontAlgn="base">
                <a:spcBef>
                  <a:spcPct val="0"/>
                </a:spcBef>
                <a:spcAft>
                  <a:spcPct val="0"/>
                </a:spcAft>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5059"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en-US"/>
              <a:t>TAX LAW CHANGES &amp; SUNSETS AND HOW THEY WILL AFFECT YOU</a:t>
            </a:r>
          </a:p>
        </p:txBody>
      </p:sp>
      <p:sp>
        <p:nvSpPr>
          <p:cNvPr id="45060"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p>
        </p:txBody>
      </p:sp>
      <p:sp>
        <p:nvSpPr>
          <p:cNvPr id="45061"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t>SLADE &amp; ASSOCIATES, INC.</a:t>
            </a:r>
          </a:p>
        </p:txBody>
      </p:sp>
      <p:sp>
        <p:nvSpPr>
          <p:cNvPr id="45062"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4EF5F00-A23A-4988-8185-24D667B9ABD0}" type="slidenum">
              <a:rPr lang="en-US"/>
              <a:pPr fontAlgn="base">
                <a:spcBef>
                  <a:spcPct val="0"/>
                </a:spcBef>
                <a:spcAft>
                  <a:spcPct val="0"/>
                </a:spcAft>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7107"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en-US"/>
              <a:t>TAX LAW CHANGES &amp; SUNSETS AND HOW THEY WILL AFFECT YOU</a:t>
            </a:r>
          </a:p>
        </p:txBody>
      </p:sp>
      <p:sp>
        <p:nvSpPr>
          <p:cNvPr id="47108"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p>
        </p:txBody>
      </p:sp>
      <p:sp>
        <p:nvSpPr>
          <p:cNvPr id="47109"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t>SLADE &amp; ASSOCIATES, INC.</a:t>
            </a:r>
          </a:p>
        </p:txBody>
      </p:sp>
      <p:sp>
        <p:nvSpPr>
          <p:cNvPr id="47110"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1C801F0-67D8-4062-B23A-482A548D3C06}" type="slidenum">
              <a:rPr lang="en-US"/>
              <a:pPr fontAlgn="base">
                <a:spcBef>
                  <a:spcPct val="0"/>
                </a:spcBef>
                <a:spcAft>
                  <a:spcPct val="0"/>
                </a:spcAft>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9155"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en-US"/>
              <a:t>TAX LAW CHANGES &amp; SUNSETS AND HOW THEY WILL AFFECT YOU</a:t>
            </a:r>
          </a:p>
        </p:txBody>
      </p:sp>
      <p:sp>
        <p:nvSpPr>
          <p:cNvPr id="49156"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p>
        </p:txBody>
      </p:sp>
      <p:sp>
        <p:nvSpPr>
          <p:cNvPr id="49157"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t>SLADE &amp; ASSOCIATES, INC.</a:t>
            </a:r>
          </a:p>
        </p:txBody>
      </p:sp>
      <p:sp>
        <p:nvSpPr>
          <p:cNvPr id="49158"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11EA7D1-A25A-4993-A06B-6BC1B20AA9C0}" type="slidenum">
              <a:rPr lang="en-US"/>
              <a:pPr fontAlgn="base">
                <a:spcBef>
                  <a:spcPct val="0"/>
                </a:spcBef>
                <a:spcAft>
                  <a:spcPct val="0"/>
                </a:spcAft>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p:spPr>
      </p:sp>
      <p:sp>
        <p:nvSpPr>
          <p:cNvPr id="512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1203"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en-US"/>
              <a:t>TAX LAW CHANGES &amp; SUNSETS AND HOW THEY WILL AFFECT YOU</a:t>
            </a:r>
          </a:p>
        </p:txBody>
      </p:sp>
      <p:sp>
        <p:nvSpPr>
          <p:cNvPr id="51204"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p>
        </p:txBody>
      </p:sp>
      <p:sp>
        <p:nvSpPr>
          <p:cNvPr id="51205"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t>SLADE &amp; ASSOCIATES, INC.</a:t>
            </a:r>
          </a:p>
        </p:txBody>
      </p:sp>
      <p:sp>
        <p:nvSpPr>
          <p:cNvPr id="51206"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A31EA18-8CBA-4C46-9A8C-3713FBEB1F45}" type="slidenum">
              <a:rPr lang="en-US"/>
              <a:pPr fontAlgn="base">
                <a:spcBef>
                  <a:spcPct val="0"/>
                </a:spcBef>
                <a:spcAft>
                  <a:spcPct val="0"/>
                </a:spcAft>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3251"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en-US"/>
              <a:t>TAX LAW CHANGES &amp; SUNSETS AND HOW THEY WILL AFFECT YOU</a:t>
            </a:r>
          </a:p>
        </p:txBody>
      </p:sp>
      <p:sp>
        <p:nvSpPr>
          <p:cNvPr id="53252"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p>
        </p:txBody>
      </p:sp>
      <p:sp>
        <p:nvSpPr>
          <p:cNvPr id="53253"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t>SLADE &amp; ASSOCIATES, INC.</a:t>
            </a:r>
          </a:p>
        </p:txBody>
      </p:sp>
      <p:sp>
        <p:nvSpPr>
          <p:cNvPr id="53254"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7F394CF-3227-4541-9037-06722A405A83}" type="slidenum">
              <a:rPr lang="en-US"/>
              <a:pPr fontAlgn="base">
                <a:spcBef>
                  <a:spcPct val="0"/>
                </a:spcBef>
                <a:spcAft>
                  <a:spcPct val="0"/>
                </a:spcAft>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8435"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en-US"/>
              <a:t>TAX LAW CHANGES &amp; SUNSETS AND HOW THEY WILL AFFECT YOU</a:t>
            </a:r>
          </a:p>
        </p:txBody>
      </p:sp>
      <p:sp>
        <p:nvSpPr>
          <p:cNvPr id="18436"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p>
        </p:txBody>
      </p:sp>
      <p:sp>
        <p:nvSpPr>
          <p:cNvPr id="18437"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t>SLADE &amp; ASSOCIATES, INC.</a:t>
            </a:r>
          </a:p>
        </p:txBody>
      </p:sp>
      <p:sp>
        <p:nvSpPr>
          <p:cNvPr id="18438"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E3ED046-D0DC-4158-80F1-733521C29AAB}" type="slidenum">
              <a:rPr lang="en-US"/>
              <a:pPr fontAlgn="base">
                <a:spcBef>
                  <a:spcPct val="0"/>
                </a:spcBef>
                <a:spcAft>
                  <a:spcPct val="0"/>
                </a:spcAft>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5299"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en-US"/>
              <a:t>TAX LAW CHANGES &amp; SUNSETS AND HOW THEY WILL AFFECT YOU</a:t>
            </a:r>
          </a:p>
        </p:txBody>
      </p:sp>
      <p:sp>
        <p:nvSpPr>
          <p:cNvPr id="55300"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p>
        </p:txBody>
      </p:sp>
      <p:sp>
        <p:nvSpPr>
          <p:cNvPr id="55301"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t>SLADE &amp; ASSOCIATES, INC.</a:t>
            </a:r>
          </a:p>
        </p:txBody>
      </p:sp>
      <p:sp>
        <p:nvSpPr>
          <p:cNvPr id="55302"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0015E90-6120-45D0-8B39-908173A9088B}" type="slidenum">
              <a:rPr lang="en-US"/>
              <a:pPr fontAlgn="base">
                <a:spcBef>
                  <a:spcPct val="0"/>
                </a:spcBef>
                <a:spcAft>
                  <a:spcPct val="0"/>
                </a:spcAft>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7347"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en-US"/>
              <a:t>TAX LAW CHANGES &amp; SUNSETS AND HOW THEY WILL AFFECT YOU</a:t>
            </a:r>
          </a:p>
        </p:txBody>
      </p:sp>
      <p:sp>
        <p:nvSpPr>
          <p:cNvPr id="57348"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p>
        </p:txBody>
      </p:sp>
      <p:sp>
        <p:nvSpPr>
          <p:cNvPr id="57349"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t>SLADE &amp; ASSOCIATES, INC.</a:t>
            </a:r>
          </a:p>
        </p:txBody>
      </p:sp>
      <p:sp>
        <p:nvSpPr>
          <p:cNvPr id="57350"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073A81C-A34F-4034-8FEB-BA2DE61D3029}" type="slidenum">
              <a:rPr lang="en-US"/>
              <a:pPr fontAlgn="base">
                <a:spcBef>
                  <a:spcPct val="0"/>
                </a:spcBef>
                <a:spcAft>
                  <a:spcPct val="0"/>
                </a:spcAft>
              </a:pPr>
              <a:t>21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0483"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en-US"/>
              <a:t>TAX LAW CHANGES &amp; SUNSETS AND HOW THEY WILL AFFECT YOU</a:t>
            </a:r>
          </a:p>
        </p:txBody>
      </p:sp>
      <p:sp>
        <p:nvSpPr>
          <p:cNvPr id="20484"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p>
        </p:txBody>
      </p:sp>
      <p:sp>
        <p:nvSpPr>
          <p:cNvPr id="20485"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t>SLADE &amp; ASSOCIATES, INC.</a:t>
            </a:r>
          </a:p>
        </p:txBody>
      </p:sp>
      <p:sp>
        <p:nvSpPr>
          <p:cNvPr id="20486"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661618-2982-4E03-9D7C-61EC873DAF63}" type="slidenum">
              <a:rPr lang="en-US"/>
              <a:pPr fontAlgn="base">
                <a:spcBef>
                  <a:spcPct val="0"/>
                </a:spcBef>
                <a:spcAft>
                  <a:spcPct val="0"/>
                </a:spcAft>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25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8F526F2-BCDF-4F11-9479-F5576C4B743A}" type="slidenum">
              <a:rPr lang="en-US"/>
              <a:pPr fontAlgn="base">
                <a:spcBef>
                  <a:spcPct val="0"/>
                </a:spcBef>
                <a:spcAft>
                  <a:spcPct val="0"/>
                </a:spcAft>
              </a:pPr>
              <a:t>4</a:t>
            </a:fld>
            <a:endParaRPr lang="en-US"/>
          </a:p>
        </p:txBody>
      </p:sp>
      <p:sp>
        <p:nvSpPr>
          <p:cNvPr id="22532" name="Date Placeholder 5"/>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p>
        </p:txBody>
      </p:sp>
      <p:sp>
        <p:nvSpPr>
          <p:cNvPr id="22533" name="Footer Placeholder 6"/>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t>SLADE &amp; ASSOCIATES, INC.</a:t>
            </a:r>
          </a:p>
        </p:txBody>
      </p:sp>
      <p:sp>
        <p:nvSpPr>
          <p:cNvPr id="22534" name="Header Placeholder 7"/>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en-US"/>
              <a:t>TAX LAW CHANGES &amp; SUNSETS AND HOW THEY WILL AFFECT YOU</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4579"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en-US"/>
              <a:t>TAX LAW CHANGES &amp; SUNSETS AND HOW THEY WILL AFFECT YOU</a:t>
            </a:r>
          </a:p>
        </p:txBody>
      </p:sp>
      <p:sp>
        <p:nvSpPr>
          <p:cNvPr id="24580"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p>
        </p:txBody>
      </p:sp>
      <p:sp>
        <p:nvSpPr>
          <p:cNvPr id="24581"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t>SLADE &amp; ASSOCIATES, INC.</a:t>
            </a:r>
          </a:p>
        </p:txBody>
      </p:sp>
      <p:sp>
        <p:nvSpPr>
          <p:cNvPr id="24582"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F106A07-6516-48E8-B758-ED143265E1EC}" type="slidenum">
              <a:rPr lang="en-US"/>
              <a:pPr fontAlgn="base">
                <a:spcBef>
                  <a:spcPct val="0"/>
                </a:spcBef>
                <a:spcAft>
                  <a:spcPct val="0"/>
                </a:spcAft>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6627"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en-US"/>
              <a:t>TAX LAW CHANGES &amp; SUNSETS AND HOW THEY WILL AFFECT YOU</a:t>
            </a:r>
          </a:p>
        </p:txBody>
      </p:sp>
      <p:sp>
        <p:nvSpPr>
          <p:cNvPr id="26628"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p>
        </p:txBody>
      </p:sp>
      <p:sp>
        <p:nvSpPr>
          <p:cNvPr id="26629"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t>SLADE &amp; ASSOCIATES, INC.</a:t>
            </a:r>
          </a:p>
        </p:txBody>
      </p:sp>
      <p:sp>
        <p:nvSpPr>
          <p:cNvPr id="26630"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517B6C1-D694-46CB-AE9A-D4B7408CA9EF}" type="slidenum">
              <a:rPr lang="en-US"/>
              <a:pPr fontAlgn="base">
                <a:spcBef>
                  <a:spcPct val="0"/>
                </a:spcBef>
                <a:spcAft>
                  <a:spcPct val="0"/>
                </a:spcAft>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8675"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en-US"/>
              <a:t>TAX LAW CHANGES &amp; SUNSETS AND HOW THEY WILL AFFECT YOU</a:t>
            </a:r>
          </a:p>
        </p:txBody>
      </p:sp>
      <p:sp>
        <p:nvSpPr>
          <p:cNvPr id="28676"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p>
        </p:txBody>
      </p:sp>
      <p:sp>
        <p:nvSpPr>
          <p:cNvPr id="28677"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t>SLADE &amp; ASSOCIATES, INC.</a:t>
            </a:r>
          </a:p>
        </p:txBody>
      </p:sp>
      <p:sp>
        <p:nvSpPr>
          <p:cNvPr id="28678"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0F1EC00-4491-4584-87E8-FD80B6008B50}" type="slidenum">
              <a:rPr lang="en-US"/>
              <a:pPr fontAlgn="base">
                <a:spcBef>
                  <a:spcPct val="0"/>
                </a:spcBef>
                <a:spcAft>
                  <a:spcPct val="0"/>
                </a:spcAft>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0723"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en-US"/>
              <a:t>TAX LAW CHANGES &amp; SUNSETS AND HOW THEY WILL AFFECT YOU</a:t>
            </a:r>
          </a:p>
        </p:txBody>
      </p:sp>
      <p:sp>
        <p:nvSpPr>
          <p:cNvPr id="30724"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p>
        </p:txBody>
      </p:sp>
      <p:sp>
        <p:nvSpPr>
          <p:cNvPr id="30725"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t>SLADE &amp; ASSOCIATES, INC.</a:t>
            </a:r>
          </a:p>
        </p:txBody>
      </p:sp>
      <p:sp>
        <p:nvSpPr>
          <p:cNvPr id="30726"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533A281-138F-4E59-A102-F968FD55CA7A}" type="slidenum">
              <a:rPr lang="en-US"/>
              <a:pPr fontAlgn="base">
                <a:spcBef>
                  <a:spcPct val="0"/>
                </a:spcBef>
                <a:spcAft>
                  <a:spcPct val="0"/>
                </a:spcAft>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2771"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en-US"/>
              <a:t>TAX LAW CHANGES &amp; SUNSETS AND HOW THEY WILL AFFECT YOU</a:t>
            </a:r>
          </a:p>
        </p:txBody>
      </p:sp>
      <p:sp>
        <p:nvSpPr>
          <p:cNvPr id="32772"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p>
        </p:txBody>
      </p:sp>
      <p:sp>
        <p:nvSpPr>
          <p:cNvPr id="32773"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t>SLADE &amp; ASSOCIATES, INC.</a:t>
            </a:r>
          </a:p>
        </p:txBody>
      </p:sp>
      <p:sp>
        <p:nvSpPr>
          <p:cNvPr id="32774"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B69C74A-F920-4A31-B456-CAFF28E3B8F8}" type="slidenum">
              <a:rPr lang="en-US"/>
              <a:pPr fontAlgn="base">
                <a:spcBef>
                  <a:spcPct val="0"/>
                </a:spcBef>
                <a:spcAft>
                  <a:spcPct val="0"/>
                </a:spcAft>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themeOverride" Target="../theme/themeOverride4.xml"/><Relationship Id="rId2" Type="http://schemas.openxmlformats.org/officeDocument/2006/relationships/slideMaster" Target="../slideMasters/slideMaster1.xml"/><Relationship Id="rId3"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grpSp>
        <p:nvGrpSpPr>
          <p:cNvPr id="5" name="Group 1"/>
          <p:cNvGrpSpPr>
            <a:grpSpLocks/>
          </p:cNvGrpSpPr>
          <p:nvPr/>
        </p:nvGrpSpPr>
        <p:grpSpPr bwMode="auto">
          <a:xfrm>
            <a:off x="-3175" y="4953000"/>
            <a:ext cx="9147175" cy="1911350"/>
            <a:chOff x="-3765" y="4832896"/>
            <a:chExt cx="9147765" cy="2032192"/>
          </a:xfrm>
        </p:grpSpPr>
        <p:sp>
          <p:nvSpPr>
            <p:cNvPr id="6"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7" name="Free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8"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1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smtClean="0">
                <a:solidFill>
                  <a:srgbClr val="FFFFFF"/>
                </a:solidFill>
              </a:defRPr>
            </a:lvl1pPr>
            <a:extLst/>
          </a:lstStyle>
          <a:p>
            <a:pPr>
              <a:defRPr/>
            </a:pPr>
            <a:fld id="{CFF17E94-26E6-4C97-AAA2-FBDFBAFF25E9}" type="datetimeFigureOut">
              <a:rPr lang="en-US"/>
              <a:pPr>
                <a:defRPr/>
              </a:pPr>
              <a:t>2/18/15</a:t>
            </a:fld>
            <a:endParaRPr lang="en-US" dirty="0"/>
          </a:p>
        </p:txBody>
      </p:sp>
      <p:sp>
        <p:nvSpPr>
          <p:cNvPr id="12" name="Footer Placeholder 18"/>
          <p:cNvSpPr>
            <a:spLocks noGrp="1"/>
          </p:cNvSpPr>
          <p:nvPr>
            <p:ph type="ftr" sz="quarter" idx="11"/>
          </p:nvPr>
        </p:nvSpPr>
        <p:spPr/>
        <p:txBody>
          <a:bodyPr/>
          <a:lstStyle>
            <a:lvl1pPr>
              <a:defRPr dirty="0">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E4C0A792-373A-4CFE-8B77-EA9D49434CCF}" type="slidenum">
              <a:rPr lang="en-US"/>
              <a:pPr>
                <a:defRPr/>
              </a:pPr>
              <a:t>‹#›</a:t>
            </a:fld>
            <a:endParaRPr lang="en-US" dirty="0"/>
          </a:p>
        </p:txBody>
      </p:sp>
    </p:spTree>
  </p:cSld>
  <p:clrMapOvr>
    <a:masterClrMapping/>
  </p:clrMapOvr>
  <p:transition xmlns:p14="http://schemas.microsoft.com/office/powerpoint/2010/mai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60CA4DE3-BF3F-494F-AB40-593E961A6262}" type="datetimeFigureOut">
              <a:rPr lang="en-US"/>
              <a:pPr>
                <a:defRPr/>
              </a:pPr>
              <a:t>2/18/15</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F0D2436-C475-45F0-89FC-5B3E7FF9CEF1}" type="slidenum">
              <a:rPr lang="en-US"/>
              <a:pPr>
                <a:defRPr/>
              </a:pPr>
              <a:t>‹#›</a:t>
            </a:fld>
            <a:endParaRPr lang="en-US" dirty="0"/>
          </a:p>
        </p:txBody>
      </p:sp>
    </p:spTree>
  </p:cSld>
  <p:clrMapOvr>
    <a:masterClrMapping/>
  </p:clrMapOvr>
  <p:transition xmlns:p14="http://schemas.microsoft.com/office/powerpoint/2010/mai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0660E4E-A583-4CB7-BF32-D4D7012DACC0}" type="datetimeFigureOut">
              <a:rPr lang="en-US"/>
              <a:pPr>
                <a:defRPr/>
              </a:pPr>
              <a:t>2/18/15</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5611612-920E-4A6C-A101-A63C7B73D82F}" type="slidenum">
              <a:rPr lang="en-US"/>
              <a:pPr>
                <a:defRPr/>
              </a:pPr>
              <a:t>‹#›</a:t>
            </a:fld>
            <a:endParaRPr lang="en-US" dirty="0"/>
          </a:p>
        </p:txBody>
      </p:sp>
    </p:spTree>
  </p:cSld>
  <p:clrMapOvr>
    <a:masterClrMapping/>
  </p:clrMapOvr>
  <p:transition xmlns:p14="http://schemas.microsoft.com/office/powerpoint/2010/mai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C75785D6-DA22-434C-9746-84995D6CB9A9}" type="datetimeFigureOut">
              <a:rPr lang="en-US"/>
              <a:pPr>
                <a:defRPr/>
              </a:pPr>
              <a:t>2/18/15</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7DADDC5-BF1B-4383-835F-357C3CA7EDF7}" type="slidenum">
              <a:rPr lang="en-US"/>
              <a:pPr>
                <a:defRPr/>
              </a:pPr>
              <a:t>‹#›</a:t>
            </a:fld>
            <a:endParaRPr lang="en-US" dirty="0"/>
          </a:p>
        </p:txBody>
      </p:sp>
    </p:spTree>
  </p:cSld>
  <p:clrMapOvr>
    <a:masterClrMapping/>
  </p:clrMapOvr>
  <p:transition xmlns:p14="http://schemas.microsoft.com/office/powerpoint/2010/mai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686EFA4A-056F-4F26-B734-E91E1C1A8EA2}" type="datetimeFigureOut">
              <a:rPr lang="en-US"/>
              <a:pPr>
                <a:defRPr/>
              </a:pPr>
              <a:t>2/18/15</a:t>
            </a:fld>
            <a:endParaRPr lang="en-US" dirty="0"/>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D1220174-483F-4F27-8931-671319162C0C}"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transition xmlns:p14="http://schemas.microsoft.com/office/powerpoint/2010/mai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94597DC2-18D7-4667-8281-DFD0AF0A5EEF}" type="datetimeFigureOut">
              <a:rPr lang="en-US"/>
              <a:pPr>
                <a:defRPr/>
              </a:pPr>
              <a:t>2/18/15</a:t>
            </a:fld>
            <a:endParaRPr lang="en-US" dirty="0"/>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C7E9B450-4FD0-45BC-8B0F-D3BDA39ABA2E}"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transition xmlns:p14="http://schemas.microsoft.com/office/powerpoint/2010/mai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CB7B8CD9-42B5-4F26-9A17-AF0715CC3527}" type="datetimeFigureOut">
              <a:rPr lang="en-US"/>
              <a:pPr>
                <a:defRPr/>
              </a:pPr>
              <a:t>2/18/15</a:t>
            </a:fld>
            <a:endParaRPr lang="en-US" dirty="0"/>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BF3D75DE-43A5-46C7-9724-47F3D80A6579}"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xmlns:p14="http://schemas.microsoft.com/office/powerpoint/2010/mai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1C6A4D9C-CC54-4FED-83F8-71A6136954E3}" type="datetimeFigureOut">
              <a:rPr lang="en-US"/>
              <a:pPr>
                <a:defRPr/>
              </a:pPr>
              <a:t>2/18/15</a:t>
            </a:fld>
            <a:endParaRPr lang="en-US" dirty="0"/>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D828F18B-0CC0-4E0A-9019-B067C5F783F1}"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transition xmlns:p14="http://schemas.microsoft.com/office/powerpoint/2010/mai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C786CB41-8C33-43D8-AA48-3372AC8275E8}" type="datetimeFigureOut">
              <a:rPr lang="en-US"/>
              <a:pPr>
                <a:defRPr/>
              </a:pPr>
              <a:t>2/18/15</a:t>
            </a:fld>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D5692ECD-C05A-4A19-89BD-30614CEA2B8D}" type="slidenum">
              <a:rPr lang="en-US"/>
              <a:pPr>
                <a:defRPr/>
              </a:pPr>
              <a:t>‹#›</a:t>
            </a:fld>
            <a:endParaRPr lang="en-US" dirty="0"/>
          </a:p>
        </p:txBody>
      </p:sp>
    </p:spTree>
  </p:cSld>
  <p:clrMapOvr>
    <a:masterClrMapping/>
  </p:clrMapOvr>
  <p:transition xmlns:p14="http://schemas.microsoft.com/office/powerpoint/2010/mai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78AB8B40-2FC1-4E19-BBBB-976B100FA1BC}" type="datetimeFigureOut">
              <a:rPr lang="en-US"/>
              <a:pPr>
                <a:defRPr/>
              </a:pPr>
              <a:t>2/18/15</a:t>
            </a:fld>
            <a:endParaRPr lang="en-US" dirty="0"/>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F89F2196-4BED-41A0-9E4B-EBEDDF767782}"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xmlns:p14="http://schemas.microsoft.com/office/powerpoint/2010/mai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reeform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6" name="Freeform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7" name="Right Triangle 9"/>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smtClean="0">
                <a:solidFill>
                  <a:schemeClr val="tx1"/>
                </a:solidFill>
              </a:defRPr>
            </a:lvl1pPr>
            <a:extLst/>
          </a:lstStyle>
          <a:p>
            <a:pPr>
              <a:defRPr/>
            </a:pPr>
            <a:fld id="{38130D63-7166-40F1-9F2D-61A95E38A281}" type="datetimeFigureOut">
              <a:rPr lang="en-US"/>
              <a:pPr>
                <a:defRPr/>
              </a:pPr>
              <a:t>2/18/15</a:t>
            </a:fld>
            <a:endParaRPr lang="en-US" dirty="0"/>
          </a:p>
        </p:txBody>
      </p:sp>
      <p:sp>
        <p:nvSpPr>
          <p:cNvPr id="12" name="Footer Placeholder 5"/>
          <p:cNvSpPr>
            <a:spLocks noGrp="1"/>
          </p:cNvSpPr>
          <p:nvPr>
            <p:ph type="ftr" sz="quarter" idx="11"/>
          </p:nvPr>
        </p:nvSpPr>
        <p:spPr/>
        <p:txBody>
          <a:bodyPr/>
          <a:lstStyle>
            <a:lvl1pPr>
              <a:defRPr dirty="0">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4D3F82E6-8017-4376-AE23-F64FD3A24560}"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transition xmlns:p14="http://schemas.microsoft.com/office/powerpoint/2010/main" spd="slow">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7FBFF"/>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defRPr>
            </a:lvl1pPr>
            <a:extLst/>
          </a:lstStyle>
          <a:p>
            <a:pPr>
              <a:defRPr/>
            </a:pPr>
            <a:fld id="{8394E9CA-A677-4AE6-9CDA-C992FEE2E712}" type="datetimeFigureOut">
              <a:rPr lang="en-US"/>
              <a:pPr>
                <a:defRPr/>
              </a:pPr>
              <a:t>2/18/15</a:t>
            </a:fld>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dirty="0">
                <a:solidFill>
                  <a:schemeClr val="tx1"/>
                </a:solidFill>
                <a:latin typeface="+mn-lt"/>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defRPr>
            </a:lvl1pPr>
            <a:extLst/>
          </a:lstStyle>
          <a:p>
            <a:pPr>
              <a:defRPr/>
            </a:pPr>
            <a:fld id="{33852977-9341-4C09-9850-9C448865038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28" r:id="rId1"/>
    <p:sldLayoutId id="2147483824" r:id="rId2"/>
    <p:sldLayoutId id="2147483829" r:id="rId3"/>
    <p:sldLayoutId id="2147483830" r:id="rId4"/>
    <p:sldLayoutId id="2147483831" r:id="rId5"/>
    <p:sldLayoutId id="2147483832" r:id="rId6"/>
    <p:sldLayoutId id="2147483825" r:id="rId7"/>
    <p:sldLayoutId id="2147483833" r:id="rId8"/>
    <p:sldLayoutId id="2147483834" r:id="rId9"/>
    <p:sldLayoutId id="2147483826" r:id="rId10"/>
    <p:sldLayoutId id="2147483827" r:id="rId11"/>
  </p:sldLayoutIdLst>
  <p:transition xmlns:p14="http://schemas.microsoft.com/office/powerpoint/2010/main" spd="slow">
    <p:fade/>
  </p:transition>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fontAlgn="auto">
              <a:spcAft>
                <a:spcPts val="0"/>
              </a:spcAft>
              <a:defRPr/>
            </a:pPr>
            <a:r>
              <a:rPr lang="en-US" dirty="0" smtClean="0">
                <a:latin typeface="Californian FB" pitchFamily="18" charset="0"/>
              </a:rPr>
              <a:t> 2013 Tax Law Changes</a:t>
            </a:r>
            <a:br>
              <a:rPr lang="en-US" dirty="0" smtClean="0">
                <a:latin typeface="Californian FB" pitchFamily="18" charset="0"/>
              </a:rPr>
            </a:br>
            <a:r>
              <a:rPr lang="en-US" dirty="0" smtClean="0">
                <a:latin typeface="Californian FB" pitchFamily="18" charset="0"/>
              </a:rPr>
              <a:t>How </a:t>
            </a:r>
            <a:r>
              <a:rPr lang="en-US" dirty="0">
                <a:latin typeface="Californian FB" pitchFamily="18" charset="0"/>
              </a:rPr>
              <a:t>T</a:t>
            </a:r>
            <a:r>
              <a:rPr lang="en-US" dirty="0" smtClean="0">
                <a:latin typeface="Californian FB" pitchFamily="18" charset="0"/>
              </a:rPr>
              <a:t>hey Will </a:t>
            </a:r>
            <a:r>
              <a:rPr lang="en-US" dirty="0">
                <a:latin typeface="Californian FB" pitchFamily="18" charset="0"/>
              </a:rPr>
              <a:t>A</a:t>
            </a:r>
            <a:r>
              <a:rPr lang="en-US" dirty="0" smtClean="0">
                <a:latin typeface="Californian FB" pitchFamily="18" charset="0"/>
              </a:rPr>
              <a:t>ffect </a:t>
            </a:r>
            <a:r>
              <a:rPr lang="en-US" dirty="0">
                <a:latin typeface="Californian FB" pitchFamily="18" charset="0"/>
              </a:rPr>
              <a:t>Y</a:t>
            </a:r>
            <a:r>
              <a:rPr lang="en-US" dirty="0" smtClean="0">
                <a:latin typeface="Californian FB" pitchFamily="18" charset="0"/>
              </a:rPr>
              <a:t>ou</a:t>
            </a:r>
            <a:endParaRPr lang="en-US" dirty="0">
              <a:latin typeface="Californian FB" pitchFamily="18" charset="0"/>
            </a:endParaRPr>
          </a:p>
        </p:txBody>
      </p:sp>
      <p:sp>
        <p:nvSpPr>
          <p:cNvPr id="3" name="Subtitle 2"/>
          <p:cNvSpPr>
            <a:spLocks noGrp="1"/>
          </p:cNvSpPr>
          <p:nvPr>
            <p:ph type="subTitle" idx="1"/>
          </p:nvPr>
        </p:nvSpPr>
        <p:spPr>
          <a:xfrm>
            <a:off x="685800" y="3611563"/>
            <a:ext cx="7772400" cy="1200150"/>
          </a:xfrm>
        </p:spPr>
        <p:txBody>
          <a:bodyPr>
            <a:normAutofit/>
          </a:bodyPr>
          <a:lstStyle/>
          <a:p>
            <a:pPr marR="0">
              <a:lnSpc>
                <a:spcPct val="80000"/>
              </a:lnSpc>
            </a:pPr>
            <a:r>
              <a:rPr lang="en-US" sz="2500" dirty="0" smtClean="0">
                <a:latin typeface="Californian FB"/>
              </a:rPr>
              <a:t>Presented by:</a:t>
            </a:r>
          </a:p>
          <a:p>
            <a:pPr marR="0">
              <a:lnSpc>
                <a:spcPct val="80000"/>
              </a:lnSpc>
            </a:pPr>
            <a:r>
              <a:rPr lang="en-US" sz="2500" dirty="0" smtClean="0">
                <a:latin typeface="Californian FB"/>
              </a:rPr>
              <a:t>Slade &amp; Associates, Inc.</a:t>
            </a:r>
          </a:p>
          <a:p>
            <a:pPr marR="0">
              <a:lnSpc>
                <a:spcPct val="80000"/>
              </a:lnSpc>
            </a:pPr>
            <a:r>
              <a:rPr lang="en-US" sz="2500" dirty="0" err="1" smtClean="0">
                <a:latin typeface="Californian FB"/>
              </a:rPr>
              <a:t>MyTaxMD</a:t>
            </a:r>
            <a:endParaRPr lang="en-US" sz="2500" dirty="0" smtClean="0">
              <a:latin typeface="Californian FB"/>
            </a:endParaRPr>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fontAlgn="auto">
              <a:spcAft>
                <a:spcPts val="0"/>
              </a:spcAft>
              <a:defRPr/>
            </a:pPr>
            <a:r>
              <a:rPr lang="en-US" dirty="0" smtClean="0">
                <a:latin typeface="Californian FB" pitchFamily="18" charset="0"/>
              </a:rPr>
              <a:t>Example of 3.8% Surtax on </a:t>
            </a:r>
            <a:br>
              <a:rPr lang="en-US" dirty="0" smtClean="0">
                <a:latin typeface="Californian FB" pitchFamily="18" charset="0"/>
              </a:rPr>
            </a:br>
            <a:r>
              <a:rPr lang="en-US" dirty="0" smtClean="0">
                <a:latin typeface="Californian FB" pitchFamily="18" charset="0"/>
              </a:rPr>
              <a:t>Investment Income</a:t>
            </a:r>
            <a:endParaRPr lang="en-US" dirty="0">
              <a:latin typeface="Californian FB" pitchFamily="18" charset="0"/>
            </a:endParaRPr>
          </a:p>
        </p:txBody>
      </p:sp>
      <p:sp>
        <p:nvSpPr>
          <p:cNvPr id="3" name="Content Placeholder 2"/>
          <p:cNvSpPr>
            <a:spLocks noGrp="1"/>
          </p:cNvSpPr>
          <p:nvPr>
            <p:ph idx="1"/>
          </p:nvPr>
        </p:nvSpPr>
        <p:spPr/>
        <p:txBody>
          <a:bodyPr>
            <a:normAutofit fontScale="85000" lnSpcReduction="20000"/>
          </a:bodyPr>
          <a:lstStyle/>
          <a:p>
            <a:pPr marL="365760" indent="-256032" fontAlgn="auto">
              <a:spcAft>
                <a:spcPts val="0"/>
              </a:spcAft>
              <a:buFont typeface="Wingdings 3"/>
              <a:buChar char=""/>
              <a:defRPr/>
            </a:pPr>
            <a:endParaRPr lang="en-US" dirty="0" smtClean="0"/>
          </a:p>
          <a:p>
            <a:pPr marL="365760" indent="-256032" fontAlgn="auto">
              <a:spcAft>
                <a:spcPts val="0"/>
              </a:spcAft>
              <a:buFont typeface="Wingdings 3"/>
              <a:buChar char=""/>
              <a:defRPr/>
            </a:pPr>
            <a:r>
              <a:rPr lang="en-US" dirty="0" smtClean="0"/>
              <a:t>If </a:t>
            </a:r>
            <a:r>
              <a:rPr lang="en-US" dirty="0"/>
              <a:t>AGI for a single individual is $275,000, then the excess over $200,000 would be $75,000 ($275,000 minus $200,000). Assume that this individual’s net investment income is $60,000. The new 3.8% tax applies to the smaller amount. In this example, $60,000 of net investment income is less than the $75,000 excess over the threshold. Thus, in this example, the 3.8% tax is applied to the $60,000. </a:t>
            </a:r>
          </a:p>
          <a:p>
            <a:pPr marL="365760" indent="-256032" fontAlgn="auto">
              <a:spcAft>
                <a:spcPts val="0"/>
              </a:spcAft>
              <a:buFont typeface="Wingdings 3"/>
              <a:buChar char=""/>
              <a:defRPr/>
            </a:pPr>
            <a:endParaRPr lang="en-US" dirty="0"/>
          </a:p>
          <a:p>
            <a:pPr marL="365760" indent="-256032" fontAlgn="auto">
              <a:spcAft>
                <a:spcPts val="0"/>
              </a:spcAft>
              <a:buFont typeface="Wingdings 3"/>
              <a:buChar char=""/>
              <a:defRPr/>
            </a:pPr>
            <a:r>
              <a:rPr lang="en-US" dirty="0"/>
              <a:t>If this single individual had AGI if $275,000 and net investment income of $90,000, then the new tax would be imposed on the smaller amount: the $75,000 of excess over $200,000. </a:t>
            </a:r>
          </a:p>
          <a:p>
            <a:pPr marL="365760" indent="-256032" fontAlgn="auto">
              <a:spcAft>
                <a:spcPts val="0"/>
              </a:spcAft>
              <a:buFont typeface="Wingdings 3"/>
              <a:buChar char=""/>
              <a:defRPr/>
            </a:pP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0" indent="-256032" fontAlgn="auto">
              <a:spcAft>
                <a:spcPts val="0"/>
              </a:spcAft>
              <a:buFont typeface="Wingdings 3"/>
              <a:buChar char=""/>
              <a:defRPr/>
            </a:pPr>
            <a:endParaRPr lang="en-US" dirty="0" smtClean="0"/>
          </a:p>
          <a:p>
            <a:pPr marL="365760" indent="-256032" fontAlgn="auto">
              <a:spcAft>
                <a:spcPts val="0"/>
              </a:spcAft>
              <a:buFont typeface="Wingdings 3"/>
              <a:buChar char=""/>
              <a:defRPr/>
            </a:pPr>
            <a:r>
              <a:rPr lang="en-US" sz="2500" dirty="0" smtClean="0"/>
              <a:t>It is NOT a transfer tax on real estate sales and similar transactions.</a:t>
            </a:r>
          </a:p>
          <a:p>
            <a:pPr marL="365760" indent="-256032" fontAlgn="auto">
              <a:spcAft>
                <a:spcPts val="0"/>
              </a:spcAft>
              <a:buFont typeface="Wingdings 3"/>
              <a:buChar char=""/>
              <a:defRPr/>
            </a:pPr>
            <a:endParaRPr lang="en-US" sz="2500" dirty="0" smtClean="0"/>
          </a:p>
          <a:p>
            <a:pPr marL="365760" indent="-256032" fontAlgn="auto">
              <a:spcAft>
                <a:spcPts val="0"/>
              </a:spcAft>
              <a:buFont typeface="Wingdings 3"/>
              <a:buChar char=""/>
              <a:defRPr/>
            </a:pPr>
            <a:r>
              <a:rPr lang="en-US" sz="2500" dirty="0" smtClean="0"/>
              <a:t>It does NOT eliminate the benefits of the $250,000/$500,000 exclusion on the sale of a principal residence. Thus, ONLY that portion of a gain above those thresholds is included in AGI and could be subject to the tax.</a:t>
            </a:r>
          </a:p>
          <a:p>
            <a:pPr marL="0" indent="0" fontAlgn="auto">
              <a:spcAft>
                <a:spcPts val="0"/>
              </a:spcAft>
              <a:buFont typeface="Wingdings 3"/>
              <a:buNone/>
              <a:defRPr/>
            </a:pPr>
            <a:endParaRPr lang="en-US" dirty="0"/>
          </a:p>
        </p:txBody>
      </p:sp>
      <p:sp>
        <p:nvSpPr>
          <p:cNvPr id="2" name="Title 1"/>
          <p:cNvSpPr>
            <a:spLocks noGrp="1"/>
          </p:cNvSpPr>
          <p:nvPr>
            <p:ph type="title"/>
          </p:nvPr>
        </p:nvSpPr>
        <p:spPr/>
        <p:txBody>
          <a:bodyPr/>
          <a:lstStyle/>
          <a:p>
            <a:pPr algn="ctr" fontAlgn="auto">
              <a:spcAft>
                <a:spcPts val="0"/>
              </a:spcAft>
              <a:defRPr/>
            </a:pPr>
            <a:r>
              <a:rPr lang="en-US" dirty="0" smtClean="0">
                <a:latin typeface="Californian FB" pitchFamily="18" charset="0"/>
              </a:rPr>
              <a:t>What the Surtax is Not…</a:t>
            </a:r>
            <a:endParaRPr lang="en-US" dirty="0">
              <a:latin typeface="Californian FB" pitchFamily="18"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n-US" dirty="0" smtClean="0">
                <a:latin typeface="Californian FB" pitchFamily="18" charset="0"/>
              </a:rPr>
              <a:t>2013 Sale of Residence</a:t>
            </a:r>
            <a:endParaRPr lang="en-US" dirty="0">
              <a:latin typeface="Californian FB" pitchFamily="18" charset="0"/>
            </a:endParaRPr>
          </a:p>
        </p:txBody>
      </p:sp>
      <p:sp>
        <p:nvSpPr>
          <p:cNvPr id="3" name="Content Placeholder 2"/>
          <p:cNvSpPr>
            <a:spLocks noGrp="1"/>
          </p:cNvSpPr>
          <p:nvPr>
            <p:ph idx="1"/>
          </p:nvPr>
        </p:nvSpPr>
        <p:spPr/>
        <p:txBody>
          <a:bodyPr>
            <a:normAutofit fontScale="92500" lnSpcReduction="10000"/>
          </a:bodyPr>
          <a:lstStyle/>
          <a:p>
            <a:pPr marL="365760" indent="-256032" fontAlgn="auto">
              <a:spcAft>
                <a:spcPts val="0"/>
              </a:spcAft>
              <a:buFont typeface="Wingdings 3"/>
              <a:buChar char=""/>
              <a:defRPr/>
            </a:pPr>
            <a:r>
              <a:rPr lang="en-US" dirty="0" smtClean="0"/>
              <a:t>The </a:t>
            </a:r>
            <a:r>
              <a:rPr lang="en-US" dirty="0"/>
              <a:t>tax applies as follows:</a:t>
            </a:r>
          </a:p>
          <a:p>
            <a:pPr marL="365760" indent="-256032" fontAlgn="auto">
              <a:spcAft>
                <a:spcPts val="0"/>
              </a:spcAft>
              <a:buFont typeface="Wingdings 3"/>
              <a:buChar char=""/>
              <a:defRPr/>
            </a:pPr>
            <a:r>
              <a:rPr lang="en-US" dirty="0"/>
              <a:t>AGI Before Taxable Gain $325,000</a:t>
            </a:r>
          </a:p>
          <a:p>
            <a:pPr marL="365760" indent="-256032" fontAlgn="auto">
              <a:spcAft>
                <a:spcPts val="0"/>
              </a:spcAft>
              <a:buFont typeface="Wingdings 3"/>
              <a:buChar char=""/>
              <a:defRPr/>
            </a:pPr>
            <a:r>
              <a:rPr lang="en-US" dirty="0"/>
              <a:t>Gain on Sale of Residence $525,000</a:t>
            </a:r>
          </a:p>
          <a:p>
            <a:pPr marL="365760" indent="-256032" fontAlgn="auto">
              <a:spcAft>
                <a:spcPts val="0"/>
              </a:spcAft>
              <a:buFont typeface="Wingdings 3"/>
              <a:buChar char=""/>
              <a:defRPr/>
            </a:pPr>
            <a:r>
              <a:rPr lang="en-US" dirty="0"/>
              <a:t>Taxable Gain (Added to AGI) $25,000 ($525,000 – $500,000)</a:t>
            </a:r>
          </a:p>
          <a:p>
            <a:pPr marL="365760" indent="-256032" fontAlgn="auto">
              <a:spcAft>
                <a:spcPts val="0"/>
              </a:spcAft>
              <a:buFont typeface="Wingdings 3"/>
              <a:buChar char=""/>
              <a:defRPr/>
            </a:pPr>
            <a:r>
              <a:rPr lang="en-US" dirty="0"/>
              <a:t>New AGI $350,000 ($325,000 + $25,000 taxable gain)</a:t>
            </a:r>
          </a:p>
          <a:p>
            <a:pPr marL="365760" indent="-256032" fontAlgn="auto">
              <a:spcAft>
                <a:spcPts val="0"/>
              </a:spcAft>
              <a:buFont typeface="Wingdings 3"/>
              <a:buChar char=""/>
              <a:defRPr/>
            </a:pPr>
            <a:r>
              <a:rPr lang="en-US" dirty="0"/>
              <a:t>Excess of AGI over $250,000 $100,000 ($350,000 – $250,000)</a:t>
            </a:r>
          </a:p>
          <a:p>
            <a:pPr marL="365760" indent="-256032" fontAlgn="auto">
              <a:spcAft>
                <a:spcPts val="0"/>
              </a:spcAft>
              <a:buFont typeface="Wingdings 3"/>
              <a:buChar char=""/>
              <a:defRPr/>
            </a:pPr>
            <a:r>
              <a:rPr lang="en-US" dirty="0"/>
              <a:t>Lesser Amount (Taxable) $25,000 (Taxable gain)</a:t>
            </a:r>
          </a:p>
          <a:p>
            <a:pPr marL="365760" indent="-256032" fontAlgn="auto">
              <a:spcAft>
                <a:spcPts val="0"/>
              </a:spcAft>
              <a:buFont typeface="Wingdings 3"/>
              <a:buChar char=""/>
              <a:defRPr/>
            </a:pPr>
            <a:r>
              <a:rPr lang="en-US" dirty="0"/>
              <a:t>Tax Due $950 ($25,000 x 0.038)</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Content Placeholder 1"/>
          <p:cNvSpPr>
            <a:spLocks noGrp="1"/>
          </p:cNvSpPr>
          <p:nvPr>
            <p:ph idx="1"/>
          </p:nvPr>
        </p:nvSpPr>
        <p:spPr/>
        <p:txBody>
          <a:bodyPr/>
          <a:lstStyle/>
          <a:p>
            <a:endParaRPr lang="en-US" b="1" smtClean="0"/>
          </a:p>
          <a:p>
            <a:r>
              <a:rPr lang="en-US" sz="2400" smtClean="0"/>
              <a:t>An additional 0.9% Medicare Hospital Insurance (HI) Tax on Employee Portion of HI Tax on wages over $200,000.</a:t>
            </a:r>
          </a:p>
          <a:p>
            <a:endParaRPr lang="en-US" sz="2400" smtClean="0"/>
          </a:p>
          <a:p>
            <a:r>
              <a:rPr lang="en-US" sz="2400" smtClean="0"/>
              <a:t>The employee, but not the employer, portion of the HI tax is increased by an additional tax of 0.9% on wages received in excess of the threshold amount.</a:t>
            </a:r>
          </a:p>
          <a:p>
            <a:endParaRPr lang="en-US" sz="2400" smtClean="0"/>
          </a:p>
          <a:p>
            <a:r>
              <a:rPr lang="en-US" sz="2400" smtClean="0"/>
              <a:t>Increase applies to taxpayer and spouse’s total wages combined. </a:t>
            </a:r>
          </a:p>
        </p:txBody>
      </p:sp>
      <p:sp>
        <p:nvSpPr>
          <p:cNvPr id="3" name="Title 2"/>
          <p:cNvSpPr>
            <a:spLocks noGrp="1"/>
          </p:cNvSpPr>
          <p:nvPr>
            <p:ph type="title"/>
          </p:nvPr>
        </p:nvSpPr>
        <p:spPr/>
        <p:txBody>
          <a:bodyPr/>
          <a:lstStyle/>
          <a:p>
            <a:pPr algn="ctr" fontAlgn="auto">
              <a:spcAft>
                <a:spcPts val="0"/>
              </a:spcAft>
              <a:defRPr/>
            </a:pPr>
            <a:r>
              <a:rPr lang="en-US" dirty="0">
                <a:latin typeface="Californian FB" pitchFamily="18" charset="0"/>
              </a:rPr>
              <a:t>What the Surtax </a:t>
            </a:r>
            <a:r>
              <a:rPr lang="en-US" dirty="0" smtClean="0">
                <a:latin typeface="Californian FB" pitchFamily="18" charset="0"/>
              </a:rPr>
              <a:t>Is…For Employees</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365760" indent="-256032" fontAlgn="auto">
              <a:spcAft>
                <a:spcPts val="0"/>
              </a:spcAft>
              <a:buFont typeface="Wingdings 3"/>
              <a:buChar char=""/>
              <a:defRPr/>
            </a:pPr>
            <a:r>
              <a:rPr lang="en-US" b="1" dirty="0"/>
              <a:t>Example. </a:t>
            </a:r>
            <a:r>
              <a:rPr lang="en-US" dirty="0"/>
              <a:t>If </a:t>
            </a:r>
            <a:r>
              <a:rPr lang="en-US" dirty="0" smtClean="0"/>
              <a:t>Tom has </a:t>
            </a:r>
            <a:r>
              <a:rPr lang="en-US" dirty="0"/>
              <a:t>wages </a:t>
            </a:r>
            <a:r>
              <a:rPr lang="en-US" dirty="0" smtClean="0"/>
              <a:t>of $250,000 </a:t>
            </a:r>
            <a:r>
              <a:rPr lang="en-US" dirty="0"/>
              <a:t>and his wife, </a:t>
            </a:r>
            <a:r>
              <a:rPr lang="en-US" dirty="0" smtClean="0"/>
              <a:t>Rachel, </a:t>
            </a:r>
            <a:r>
              <a:rPr lang="en-US" dirty="0"/>
              <a:t>has wages of $100,000, </a:t>
            </a:r>
            <a:r>
              <a:rPr lang="en-US" dirty="0" smtClean="0"/>
              <a:t>Rachel’s employer </a:t>
            </a:r>
            <a:r>
              <a:rPr lang="en-US" dirty="0"/>
              <a:t>is not required to withhold any portion of the additional tax, even though the </a:t>
            </a:r>
            <a:r>
              <a:rPr lang="en-US" dirty="0" smtClean="0"/>
              <a:t>combined wages </a:t>
            </a:r>
            <a:r>
              <a:rPr lang="en-US" dirty="0"/>
              <a:t>of </a:t>
            </a:r>
            <a:r>
              <a:rPr lang="en-US" dirty="0" smtClean="0"/>
              <a:t>Tom and Rachel are </a:t>
            </a:r>
            <a:r>
              <a:rPr lang="en-US" dirty="0"/>
              <a:t>over the $250,000. But, </a:t>
            </a:r>
            <a:r>
              <a:rPr lang="en-US" dirty="0" smtClean="0"/>
              <a:t>Tom’s employer </a:t>
            </a:r>
            <a:r>
              <a:rPr lang="en-US" dirty="0"/>
              <a:t>is obligated to withhold </a:t>
            </a:r>
            <a:r>
              <a:rPr lang="en-US" dirty="0" smtClean="0"/>
              <a:t>the additional </a:t>
            </a:r>
            <a:r>
              <a:rPr lang="en-US" dirty="0"/>
              <a:t>0.9% HI tax on $50,000 of his wages – the amount above the $200,000 threshold. </a:t>
            </a:r>
            <a:endParaRPr lang="en-US" dirty="0" smtClean="0"/>
          </a:p>
          <a:p>
            <a:pPr marL="365760" indent="-256032" fontAlgn="auto">
              <a:spcAft>
                <a:spcPts val="0"/>
              </a:spcAft>
              <a:buFont typeface="Wingdings 3"/>
              <a:buChar char=""/>
              <a:defRPr/>
            </a:pPr>
            <a:endParaRPr lang="en-US" dirty="0"/>
          </a:p>
          <a:p>
            <a:pPr marL="365760" indent="-256032" fontAlgn="auto">
              <a:spcAft>
                <a:spcPts val="0"/>
              </a:spcAft>
              <a:buFont typeface="Wingdings 3"/>
              <a:buChar char=""/>
              <a:defRPr/>
            </a:pPr>
            <a:r>
              <a:rPr lang="en-US" dirty="0" smtClean="0"/>
              <a:t>When Tom and Rachel file </a:t>
            </a:r>
            <a:r>
              <a:rPr lang="en-US" dirty="0"/>
              <a:t>their tax return, they will have an HI liability of:</a:t>
            </a:r>
          </a:p>
          <a:p>
            <a:pPr marL="109728" indent="0" fontAlgn="auto">
              <a:spcAft>
                <a:spcPts val="0"/>
              </a:spcAft>
              <a:buFont typeface="Wingdings 3"/>
              <a:buNone/>
              <a:defRPr/>
            </a:pPr>
            <a:r>
              <a:rPr lang="en-US" dirty="0" smtClean="0"/>
              <a:t>		   $</a:t>
            </a:r>
            <a:r>
              <a:rPr lang="en-US" dirty="0"/>
              <a:t>350,000 total wages</a:t>
            </a:r>
          </a:p>
          <a:p>
            <a:pPr marL="109728" indent="0" fontAlgn="auto">
              <a:spcAft>
                <a:spcPts val="0"/>
              </a:spcAft>
              <a:buFont typeface="Wingdings 3"/>
              <a:buNone/>
              <a:defRPr/>
            </a:pPr>
            <a:r>
              <a:rPr lang="en-US" dirty="0" smtClean="0"/>
              <a:t>		- </a:t>
            </a:r>
            <a:r>
              <a:rPr lang="en-US" u="sng" dirty="0"/>
              <a:t>$250,000</a:t>
            </a:r>
            <a:r>
              <a:rPr lang="en-US" dirty="0"/>
              <a:t> threshold</a:t>
            </a:r>
          </a:p>
          <a:p>
            <a:pPr marL="109728" indent="0" fontAlgn="auto">
              <a:spcAft>
                <a:spcPts val="0"/>
              </a:spcAft>
              <a:buFont typeface="Wingdings 3"/>
              <a:buNone/>
              <a:defRPr/>
            </a:pPr>
            <a:r>
              <a:rPr lang="en-US" dirty="0" smtClean="0"/>
              <a:t>		   $</a:t>
            </a:r>
            <a:r>
              <a:rPr lang="en-US" dirty="0"/>
              <a:t>100,000</a:t>
            </a:r>
          </a:p>
          <a:p>
            <a:pPr marL="109728" indent="0" fontAlgn="auto">
              <a:spcAft>
                <a:spcPts val="0"/>
              </a:spcAft>
              <a:buFont typeface="Wingdings 3"/>
              <a:buNone/>
              <a:defRPr/>
            </a:pPr>
            <a:r>
              <a:rPr lang="en-US" dirty="0" smtClean="0"/>
              <a:t>		x </a:t>
            </a:r>
            <a:r>
              <a:rPr lang="en-US" u="sng" dirty="0" smtClean="0"/>
              <a:t>            .</a:t>
            </a:r>
            <a:r>
              <a:rPr lang="en-US" u="sng" dirty="0"/>
              <a:t>9%</a:t>
            </a:r>
          </a:p>
          <a:p>
            <a:pPr marL="109728" indent="0" fontAlgn="auto">
              <a:spcAft>
                <a:spcPts val="0"/>
              </a:spcAft>
              <a:buFont typeface="Wingdings 3"/>
              <a:buNone/>
              <a:defRPr/>
            </a:pPr>
            <a:r>
              <a:rPr lang="en-US" dirty="0" smtClean="0"/>
              <a:t>		          $</a:t>
            </a:r>
            <a:r>
              <a:rPr lang="en-US" dirty="0"/>
              <a:t>900 total additional HI tax</a:t>
            </a:r>
          </a:p>
          <a:p>
            <a:pPr marL="109728" indent="0" fontAlgn="auto">
              <a:spcAft>
                <a:spcPts val="0"/>
              </a:spcAft>
              <a:buFont typeface="Wingdings 3"/>
              <a:buNone/>
              <a:defRPr/>
            </a:pPr>
            <a:r>
              <a:rPr lang="en-US" dirty="0" smtClean="0"/>
              <a:t>		- </a:t>
            </a:r>
            <a:r>
              <a:rPr lang="en-US" u="sng" dirty="0" smtClean="0"/>
              <a:t>       $</a:t>
            </a:r>
            <a:r>
              <a:rPr lang="en-US" u="sng" dirty="0"/>
              <a:t>450 </a:t>
            </a:r>
            <a:r>
              <a:rPr lang="en-US" dirty="0"/>
              <a:t>additional withholding</a:t>
            </a:r>
          </a:p>
          <a:p>
            <a:pPr marL="109728" indent="0" fontAlgn="auto">
              <a:spcAft>
                <a:spcPts val="0"/>
              </a:spcAft>
              <a:buFont typeface="Wingdings 3"/>
              <a:buNone/>
              <a:defRPr/>
            </a:pPr>
            <a:r>
              <a:rPr lang="en-US" dirty="0" smtClean="0"/>
              <a:t>		=       $</a:t>
            </a:r>
            <a:r>
              <a:rPr lang="en-US" dirty="0"/>
              <a:t>450 additional HI tax due with return</a:t>
            </a:r>
          </a:p>
          <a:p>
            <a:pPr marL="365760" indent="-256032" fontAlgn="auto">
              <a:spcAft>
                <a:spcPts val="0"/>
              </a:spcAft>
              <a:buFont typeface="Wingdings 3"/>
              <a:buChar char=""/>
              <a:defRPr/>
            </a:pPr>
            <a:endParaRPr lang="en-US" dirty="0"/>
          </a:p>
        </p:txBody>
      </p:sp>
      <p:sp>
        <p:nvSpPr>
          <p:cNvPr id="3" name="Title 2"/>
          <p:cNvSpPr>
            <a:spLocks noGrp="1"/>
          </p:cNvSpPr>
          <p:nvPr>
            <p:ph type="title"/>
          </p:nvPr>
        </p:nvSpPr>
        <p:spPr/>
        <p:txBody>
          <a:bodyPr/>
          <a:lstStyle/>
          <a:p>
            <a:pPr algn="ctr" fontAlgn="auto">
              <a:spcAft>
                <a:spcPts val="0"/>
              </a:spcAft>
              <a:defRPr/>
            </a:pPr>
            <a:r>
              <a:rPr lang="en-US" dirty="0" smtClean="0">
                <a:latin typeface="Californian FB" pitchFamily="18" charset="0"/>
              </a:rPr>
              <a:t>Well, How Does That Work?</a:t>
            </a:r>
            <a:endParaRPr lang="en-US" dirty="0">
              <a:latin typeface="Californian FB" pitchFamily="18"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Content Placeholder 1"/>
          <p:cNvSpPr>
            <a:spLocks noGrp="1"/>
          </p:cNvSpPr>
          <p:nvPr>
            <p:ph idx="1"/>
          </p:nvPr>
        </p:nvSpPr>
        <p:spPr/>
        <p:txBody>
          <a:bodyPr/>
          <a:lstStyle/>
          <a:p>
            <a:endParaRPr lang="en-US" b="1" smtClean="0"/>
          </a:p>
          <a:p>
            <a:r>
              <a:rPr lang="en-US" smtClean="0"/>
              <a:t>Employer must withhold employee’s additional HI tax. </a:t>
            </a:r>
          </a:p>
          <a:p>
            <a:endParaRPr lang="en-US" sz="2500" smtClean="0"/>
          </a:p>
          <a:p>
            <a:pPr lvl="1"/>
            <a:r>
              <a:rPr lang="en-US" smtClean="0"/>
              <a:t>The employer is required to withhold the additional HI tax on wages and is liable for the tax if the employer fails to withhold or collect the tax from the employee. </a:t>
            </a:r>
          </a:p>
          <a:p>
            <a:pPr lvl="1"/>
            <a:endParaRPr lang="en-US" smtClean="0"/>
          </a:p>
          <a:p>
            <a:pPr lvl="1"/>
            <a:r>
              <a:rPr lang="en-US" smtClean="0"/>
              <a:t>However, the tax will be collected from the employee on the employee’s income tax return.</a:t>
            </a:r>
          </a:p>
        </p:txBody>
      </p:sp>
      <p:sp>
        <p:nvSpPr>
          <p:cNvPr id="3" name="Title 2"/>
          <p:cNvSpPr>
            <a:spLocks noGrp="1"/>
          </p:cNvSpPr>
          <p:nvPr>
            <p:ph type="title"/>
          </p:nvPr>
        </p:nvSpPr>
        <p:spPr/>
        <p:txBody>
          <a:bodyPr/>
          <a:lstStyle/>
          <a:p>
            <a:pPr algn="ctr" fontAlgn="auto">
              <a:spcAft>
                <a:spcPts val="0"/>
              </a:spcAft>
              <a:defRPr/>
            </a:pPr>
            <a:r>
              <a:rPr lang="en-US" dirty="0" smtClean="0">
                <a:latin typeface="Californian FB" pitchFamily="18" charset="0"/>
              </a:rPr>
              <a:t>Employer Responsibility</a:t>
            </a:r>
            <a:endParaRPr lang="en-US" dirty="0">
              <a:latin typeface="Californian FB" pitchFamily="18"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365760" indent="-256032" fontAlgn="auto">
              <a:spcAft>
                <a:spcPts val="0"/>
              </a:spcAft>
              <a:buFont typeface="Wingdings 3"/>
              <a:buChar char=""/>
              <a:defRPr/>
            </a:pPr>
            <a:r>
              <a:rPr lang="en-US" dirty="0" smtClean="0"/>
              <a:t>SE who report net business profit in excess of the thresholds ($200,000/$250,000) are subject to the additional .9% HI tax</a:t>
            </a:r>
          </a:p>
          <a:p>
            <a:pPr marL="365760" indent="-256032" fontAlgn="auto">
              <a:spcAft>
                <a:spcPts val="0"/>
              </a:spcAft>
              <a:buFont typeface="Wingdings 3"/>
              <a:buChar char=""/>
              <a:defRPr/>
            </a:pPr>
            <a:endParaRPr lang="en-US" dirty="0" smtClean="0"/>
          </a:p>
          <a:p>
            <a:pPr marL="365760" indent="-256032" fontAlgn="auto">
              <a:spcAft>
                <a:spcPts val="0"/>
              </a:spcAft>
              <a:buFont typeface="Wingdings 3"/>
              <a:buChar char=""/>
              <a:defRPr/>
            </a:pPr>
            <a:r>
              <a:rPr lang="en-US" dirty="0" smtClean="0"/>
              <a:t>SE who also have wages (</a:t>
            </a:r>
            <a:r>
              <a:rPr lang="en-US" b="1" dirty="0" smtClean="0"/>
              <a:t>or whose spouses have wages</a:t>
            </a:r>
            <a:r>
              <a:rPr lang="en-US" dirty="0" smtClean="0"/>
              <a:t>) will have to reduce the threshold for determining .9% requirement:</a:t>
            </a:r>
          </a:p>
          <a:p>
            <a:pPr marL="621792" lvl="1" fontAlgn="auto">
              <a:spcBef>
                <a:spcPts val="324"/>
              </a:spcBef>
              <a:spcAft>
                <a:spcPts val="0"/>
              </a:spcAft>
              <a:buFont typeface="Verdana"/>
              <a:buChar char="◦"/>
              <a:defRPr/>
            </a:pPr>
            <a:r>
              <a:rPr lang="en-US" dirty="0" smtClean="0"/>
              <a:t>Bob (single) reports $500,000 in SE income and $75,000 in wages.  His $200,000 threshold is reduced by the wages to $125,000</a:t>
            </a:r>
          </a:p>
          <a:p>
            <a:pPr marL="621792" lvl="1" fontAlgn="auto">
              <a:spcBef>
                <a:spcPts val="324"/>
              </a:spcBef>
              <a:spcAft>
                <a:spcPts val="0"/>
              </a:spcAft>
              <a:buFont typeface="Verdana"/>
              <a:buChar char="◦"/>
              <a:defRPr/>
            </a:pPr>
            <a:r>
              <a:rPr lang="en-US" dirty="0" smtClean="0"/>
              <a:t>Joe has wages of $150,000 and Sue has SE income of $175,000.  Their $250,000 threshold is reduced by Joe’s wages to $100,000.</a:t>
            </a:r>
          </a:p>
          <a:p>
            <a:pPr marL="621792" lvl="1" fontAlgn="auto">
              <a:spcBef>
                <a:spcPts val="324"/>
              </a:spcBef>
              <a:spcAft>
                <a:spcPts val="0"/>
              </a:spcAft>
              <a:buFont typeface="Verdana"/>
              <a:buChar char="◦"/>
              <a:defRPr/>
            </a:pPr>
            <a:endParaRPr lang="en-US" dirty="0" smtClean="0"/>
          </a:p>
          <a:p>
            <a:pPr marL="365760" indent="-256032" fontAlgn="auto">
              <a:spcAft>
                <a:spcPts val="0"/>
              </a:spcAft>
              <a:buFont typeface="Wingdings 3"/>
              <a:buChar char=""/>
              <a:defRPr/>
            </a:pPr>
            <a:r>
              <a:rPr lang="en-US" dirty="0" smtClean="0"/>
              <a:t>The additional .9% does NOT qualify as an adjustment on Form 1040</a:t>
            </a:r>
            <a:endParaRPr lang="en-US" dirty="0"/>
          </a:p>
        </p:txBody>
      </p:sp>
      <p:sp>
        <p:nvSpPr>
          <p:cNvPr id="3" name="Title 2"/>
          <p:cNvSpPr>
            <a:spLocks noGrp="1"/>
          </p:cNvSpPr>
          <p:nvPr>
            <p:ph type="title"/>
          </p:nvPr>
        </p:nvSpPr>
        <p:spPr/>
        <p:txBody>
          <a:bodyPr>
            <a:normAutofit fontScale="90000"/>
          </a:bodyPr>
          <a:lstStyle/>
          <a:p>
            <a:pPr algn="ctr" fontAlgn="auto">
              <a:spcAft>
                <a:spcPts val="0"/>
              </a:spcAft>
              <a:defRPr/>
            </a:pPr>
            <a:r>
              <a:rPr lang="en-US" dirty="0" smtClean="0">
                <a:latin typeface="Californian FB" pitchFamily="18" charset="0"/>
              </a:rPr>
              <a:t>What the Surtax Is…For Self-Employed</a:t>
            </a:r>
            <a:endParaRPr lang="en-US" dirty="0">
              <a:latin typeface="Californian FB" pitchFamily="18" charset="0"/>
            </a:endParaRPr>
          </a:p>
        </p:txBody>
      </p:sp>
    </p:spTree>
  </p:cSld>
  <p:clrMapOvr>
    <a:masterClrMapping/>
  </p:clrMapOvr>
  <p:transition xmlns:p14="http://schemas.microsoft.com/office/powerpoint/2010/mai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365760" indent="-256032" fontAlgn="auto">
              <a:spcAft>
                <a:spcPts val="0"/>
              </a:spcAft>
              <a:buFont typeface="Wingdings 3"/>
              <a:buChar char=""/>
              <a:defRPr/>
            </a:pPr>
            <a:r>
              <a:rPr lang="en-US" dirty="0" smtClean="0"/>
              <a:t>For investment income:</a:t>
            </a:r>
          </a:p>
          <a:p>
            <a:pPr marL="621792" lvl="1" fontAlgn="auto">
              <a:spcBef>
                <a:spcPts val="324"/>
              </a:spcBef>
              <a:spcAft>
                <a:spcPts val="0"/>
              </a:spcAft>
              <a:buFont typeface="Verdana"/>
              <a:buChar char="◦"/>
              <a:defRPr/>
            </a:pPr>
            <a:r>
              <a:rPr lang="en-US" dirty="0" smtClean="0"/>
              <a:t>Consider selling losing stocks against gains, and make sure you report all investment expenses to help reduce investment income</a:t>
            </a:r>
          </a:p>
          <a:p>
            <a:pPr marL="621792" lvl="1" fontAlgn="auto">
              <a:spcBef>
                <a:spcPts val="324"/>
              </a:spcBef>
              <a:spcAft>
                <a:spcPts val="0"/>
              </a:spcAft>
              <a:buFont typeface="Verdana"/>
              <a:buChar char="◦"/>
              <a:defRPr/>
            </a:pPr>
            <a:r>
              <a:rPr lang="en-US" dirty="0" smtClean="0"/>
              <a:t>Donate appreciating assets to charity</a:t>
            </a:r>
          </a:p>
          <a:p>
            <a:pPr marL="621792" lvl="1" fontAlgn="auto">
              <a:spcBef>
                <a:spcPts val="324"/>
              </a:spcBef>
              <a:spcAft>
                <a:spcPts val="0"/>
              </a:spcAft>
              <a:buFont typeface="Verdana"/>
              <a:buChar char="◦"/>
              <a:defRPr/>
            </a:pPr>
            <a:r>
              <a:rPr lang="en-US" dirty="0" smtClean="0"/>
              <a:t>Consider installment sales</a:t>
            </a:r>
          </a:p>
          <a:p>
            <a:pPr marL="621792" lvl="1" fontAlgn="auto">
              <a:spcBef>
                <a:spcPts val="324"/>
              </a:spcBef>
              <a:spcAft>
                <a:spcPts val="0"/>
              </a:spcAft>
              <a:buFont typeface="Verdana"/>
              <a:buChar char="◦"/>
              <a:defRPr/>
            </a:pPr>
            <a:endParaRPr lang="en-US" dirty="0" smtClean="0"/>
          </a:p>
          <a:p>
            <a:pPr marL="365760" indent="-256032" fontAlgn="auto">
              <a:spcAft>
                <a:spcPts val="0"/>
              </a:spcAft>
              <a:buFont typeface="Wingdings 3"/>
              <a:buChar char=""/>
              <a:defRPr/>
            </a:pPr>
            <a:r>
              <a:rPr lang="en-US" dirty="0" smtClean="0"/>
              <a:t>For wage-earners and employers:</a:t>
            </a:r>
          </a:p>
          <a:p>
            <a:pPr marL="621792" lvl="1" fontAlgn="auto">
              <a:spcBef>
                <a:spcPts val="324"/>
              </a:spcBef>
              <a:spcAft>
                <a:spcPts val="0"/>
              </a:spcAft>
              <a:buFont typeface="Verdana"/>
              <a:buChar char="◦"/>
              <a:defRPr/>
            </a:pPr>
            <a:r>
              <a:rPr lang="en-US" dirty="0" smtClean="0"/>
              <a:t>Consider converting some salary to fringe benefits and accountability plans</a:t>
            </a:r>
          </a:p>
          <a:p>
            <a:pPr marL="621792" lvl="1" fontAlgn="auto">
              <a:spcBef>
                <a:spcPts val="324"/>
              </a:spcBef>
              <a:spcAft>
                <a:spcPts val="0"/>
              </a:spcAft>
              <a:buFont typeface="Verdana"/>
              <a:buChar char="◦"/>
              <a:defRPr/>
            </a:pPr>
            <a:endParaRPr lang="en-US" dirty="0"/>
          </a:p>
          <a:p>
            <a:pPr marL="365760" indent="-256032" fontAlgn="auto">
              <a:spcAft>
                <a:spcPts val="0"/>
              </a:spcAft>
              <a:buFont typeface="Wingdings 3"/>
              <a:buChar char=""/>
              <a:defRPr/>
            </a:pPr>
            <a:r>
              <a:rPr lang="en-US" dirty="0" smtClean="0"/>
              <a:t>For self-employed:</a:t>
            </a:r>
          </a:p>
          <a:p>
            <a:pPr marL="621792" lvl="1" fontAlgn="auto">
              <a:spcBef>
                <a:spcPts val="324"/>
              </a:spcBef>
              <a:spcAft>
                <a:spcPts val="0"/>
              </a:spcAft>
              <a:buFont typeface="Verdana"/>
              <a:buChar char="◦"/>
              <a:defRPr/>
            </a:pPr>
            <a:r>
              <a:rPr lang="en-US" dirty="0" smtClean="0"/>
              <a:t>Consider converting to an S-Corporation, pay yourself a salary under the thresholds, and take the rest as distributions, which are non-taxable</a:t>
            </a:r>
          </a:p>
          <a:p>
            <a:pPr marL="621792" lvl="1" fontAlgn="auto">
              <a:spcBef>
                <a:spcPts val="324"/>
              </a:spcBef>
              <a:spcAft>
                <a:spcPts val="0"/>
              </a:spcAft>
              <a:buFont typeface="Verdana"/>
              <a:buChar char="◦"/>
              <a:defRPr/>
            </a:pPr>
            <a:endParaRPr lang="en-US" dirty="0" smtClean="0"/>
          </a:p>
          <a:p>
            <a:pPr marL="365760" indent="-256032" fontAlgn="auto">
              <a:spcAft>
                <a:spcPts val="0"/>
              </a:spcAft>
              <a:buFont typeface="Wingdings 3"/>
              <a:buChar char=""/>
              <a:defRPr/>
            </a:pPr>
            <a:r>
              <a:rPr lang="en-US" dirty="0" smtClean="0"/>
              <a:t>Do NOT forget to account for the tax increase in your 2013 estimated tax payments.  Remind your preparer, if necessary.</a:t>
            </a:r>
          </a:p>
          <a:p>
            <a:pPr marL="621792" lvl="1" fontAlgn="auto">
              <a:spcBef>
                <a:spcPts val="324"/>
              </a:spcBef>
              <a:spcAft>
                <a:spcPts val="0"/>
              </a:spcAft>
              <a:buFont typeface="Verdana"/>
              <a:buChar char="◦"/>
              <a:defRPr/>
            </a:pPr>
            <a:endParaRPr lang="en-US" dirty="0"/>
          </a:p>
          <a:p>
            <a:pPr marL="365760" indent="-256032" fontAlgn="auto">
              <a:spcAft>
                <a:spcPts val="0"/>
              </a:spcAft>
              <a:buFont typeface="Wingdings 3"/>
              <a:buChar char=""/>
              <a:defRPr/>
            </a:pPr>
            <a:r>
              <a:rPr lang="en-US" dirty="0" smtClean="0"/>
              <a:t>(We’re still learning as we go…more ideas may come)</a:t>
            </a:r>
          </a:p>
          <a:p>
            <a:pPr marL="621792" lvl="1" fontAlgn="auto">
              <a:spcBef>
                <a:spcPts val="324"/>
              </a:spcBef>
              <a:spcAft>
                <a:spcPts val="0"/>
              </a:spcAft>
              <a:buFont typeface="Verdana"/>
              <a:buChar char="◦"/>
              <a:defRPr/>
            </a:pPr>
            <a:endParaRPr lang="en-US" dirty="0"/>
          </a:p>
          <a:p>
            <a:pPr marL="621792" lvl="1" fontAlgn="auto">
              <a:spcBef>
                <a:spcPts val="324"/>
              </a:spcBef>
              <a:spcAft>
                <a:spcPts val="0"/>
              </a:spcAft>
              <a:buFont typeface="Verdana"/>
              <a:buChar char="◦"/>
              <a:defRPr/>
            </a:pPr>
            <a:endParaRPr lang="en-US" dirty="0"/>
          </a:p>
          <a:p>
            <a:pPr marL="393192" lvl="1" indent="0" fontAlgn="auto">
              <a:spcBef>
                <a:spcPts val="324"/>
              </a:spcBef>
              <a:spcAft>
                <a:spcPts val="0"/>
              </a:spcAft>
              <a:buFont typeface="Verdana"/>
              <a:buNone/>
              <a:defRPr/>
            </a:pPr>
            <a:endParaRPr lang="en-US" dirty="0"/>
          </a:p>
        </p:txBody>
      </p:sp>
      <p:sp>
        <p:nvSpPr>
          <p:cNvPr id="3" name="Title 2"/>
          <p:cNvSpPr>
            <a:spLocks noGrp="1"/>
          </p:cNvSpPr>
          <p:nvPr>
            <p:ph type="title"/>
          </p:nvPr>
        </p:nvSpPr>
        <p:spPr/>
        <p:txBody>
          <a:bodyPr>
            <a:normAutofit fontScale="90000"/>
          </a:bodyPr>
          <a:lstStyle/>
          <a:p>
            <a:pPr algn="ctr" fontAlgn="auto">
              <a:spcAft>
                <a:spcPts val="0"/>
              </a:spcAft>
              <a:defRPr/>
            </a:pPr>
            <a:r>
              <a:rPr lang="en-US" dirty="0" smtClean="0">
                <a:latin typeface="Californian FB" pitchFamily="18" charset="0"/>
              </a:rPr>
              <a:t>This Stinks</a:t>
            </a:r>
            <a:br>
              <a:rPr lang="en-US" dirty="0" smtClean="0">
                <a:latin typeface="Californian FB" pitchFamily="18" charset="0"/>
              </a:rPr>
            </a:br>
            <a:r>
              <a:rPr lang="en-US" dirty="0" smtClean="0">
                <a:latin typeface="Californian FB" pitchFamily="18" charset="0"/>
              </a:rPr>
              <a:t>What Can We Do?</a:t>
            </a:r>
            <a:endParaRPr lang="en-US" dirty="0">
              <a:latin typeface="Californian FB" pitchFamily="18" charset="0"/>
            </a:endParaRPr>
          </a:p>
        </p:txBody>
      </p:sp>
    </p:spTree>
  </p:cSld>
  <p:clrMapOvr>
    <a:masterClrMapping/>
  </p:clrMapOvr>
  <p:transition xmlns:p14="http://schemas.microsoft.com/office/powerpoint/2010/mai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109728" indent="0" fontAlgn="auto">
              <a:spcAft>
                <a:spcPts val="0"/>
              </a:spcAft>
              <a:buFont typeface="Wingdings 3"/>
              <a:buNone/>
              <a:defRPr/>
            </a:pPr>
            <a:endParaRPr lang="en-US" dirty="0"/>
          </a:p>
          <a:p>
            <a:pPr marL="109728" indent="0" fontAlgn="auto">
              <a:spcAft>
                <a:spcPts val="0"/>
              </a:spcAft>
              <a:buFont typeface="Wingdings 3"/>
              <a:buNone/>
              <a:defRPr/>
            </a:pPr>
            <a:r>
              <a:rPr lang="en-US" dirty="0" smtClean="0"/>
              <a:t>…I could be taxed at the 39.6% bracket AND owe a 3.8% surtax on my investment income AND owe a .9% tax on my wages or SE income????</a:t>
            </a:r>
          </a:p>
          <a:p>
            <a:pPr marL="109728" indent="0" fontAlgn="auto">
              <a:spcAft>
                <a:spcPts val="0"/>
              </a:spcAft>
              <a:buFont typeface="Wingdings 3"/>
              <a:buNone/>
              <a:defRPr/>
            </a:pPr>
            <a:endParaRPr lang="en-US" dirty="0" smtClean="0"/>
          </a:p>
          <a:p>
            <a:pPr marL="109728" indent="0" algn="ctr" fontAlgn="auto">
              <a:spcAft>
                <a:spcPts val="0"/>
              </a:spcAft>
              <a:buFont typeface="Wingdings 3"/>
              <a:buNone/>
              <a:defRPr/>
            </a:pPr>
            <a:r>
              <a:rPr lang="en-US" sz="4400" dirty="0" smtClean="0"/>
              <a:t>YES, IT DOES</a:t>
            </a:r>
          </a:p>
          <a:p>
            <a:pPr marL="109728" indent="0" algn="ctr" fontAlgn="auto">
              <a:spcAft>
                <a:spcPts val="0"/>
              </a:spcAft>
              <a:buFont typeface="Wingdings 3"/>
              <a:buNone/>
              <a:defRPr/>
            </a:pPr>
            <a:endParaRPr lang="en-US" sz="4400" dirty="0" smtClean="0"/>
          </a:p>
          <a:p>
            <a:pPr marL="109728" indent="0" fontAlgn="auto">
              <a:spcAft>
                <a:spcPts val="0"/>
              </a:spcAft>
              <a:buFont typeface="Wingdings 3"/>
              <a:buNone/>
              <a:defRPr/>
            </a:pPr>
            <a:r>
              <a:rPr lang="en-US" dirty="0" smtClean="0"/>
              <a:t>But remember, that would only happen if:</a:t>
            </a:r>
          </a:p>
          <a:p>
            <a:pPr marL="365760" indent="-256032" fontAlgn="auto">
              <a:spcAft>
                <a:spcPts val="0"/>
              </a:spcAft>
              <a:buFont typeface="Wingdings 3"/>
              <a:buChar char=""/>
              <a:defRPr/>
            </a:pPr>
            <a:r>
              <a:rPr lang="en-US" dirty="0" smtClean="0"/>
              <a:t>Taxable Income &gt; $400,000/$450,000</a:t>
            </a:r>
          </a:p>
          <a:p>
            <a:pPr marL="365760" indent="-256032" fontAlgn="auto">
              <a:spcAft>
                <a:spcPts val="0"/>
              </a:spcAft>
              <a:buFont typeface="Wingdings 3"/>
              <a:buChar char=""/>
              <a:defRPr/>
            </a:pPr>
            <a:r>
              <a:rPr lang="en-US" dirty="0" smtClean="0"/>
              <a:t>AGI &gt; $200,000/$250,000</a:t>
            </a:r>
          </a:p>
          <a:p>
            <a:pPr marL="365760" indent="-256032" fontAlgn="auto">
              <a:spcAft>
                <a:spcPts val="0"/>
              </a:spcAft>
              <a:buFont typeface="Wingdings 3"/>
              <a:buChar char=""/>
              <a:defRPr/>
            </a:pPr>
            <a:r>
              <a:rPr lang="en-US" dirty="0" smtClean="0"/>
              <a:t>Wages &gt; $200,000</a:t>
            </a:r>
            <a:endParaRPr lang="en-US" dirty="0"/>
          </a:p>
        </p:txBody>
      </p:sp>
      <p:sp>
        <p:nvSpPr>
          <p:cNvPr id="3" name="Title 2"/>
          <p:cNvSpPr>
            <a:spLocks noGrp="1"/>
          </p:cNvSpPr>
          <p:nvPr>
            <p:ph type="title"/>
          </p:nvPr>
        </p:nvSpPr>
        <p:spPr/>
        <p:txBody>
          <a:bodyPr>
            <a:noAutofit/>
          </a:bodyPr>
          <a:lstStyle/>
          <a:p>
            <a:pPr algn="ctr" fontAlgn="auto">
              <a:spcAft>
                <a:spcPts val="0"/>
              </a:spcAft>
              <a:defRPr/>
            </a:pPr>
            <a:r>
              <a:rPr lang="en-US" dirty="0" smtClean="0">
                <a:latin typeface="Californian FB" pitchFamily="18" charset="0"/>
              </a:rPr>
              <a:t>Well, Hang On -- Does This Mean…?</a:t>
            </a:r>
            <a:endParaRPr lang="en-US" dirty="0">
              <a:latin typeface="Californian FB" pitchFamily="18" charset="0"/>
            </a:endParaRPr>
          </a:p>
        </p:txBody>
      </p:sp>
    </p:spTree>
  </p:cSld>
  <p:clrMapOvr>
    <a:masterClrMapping/>
  </p:clrMapOvr>
  <p:transition xmlns:p14="http://schemas.microsoft.com/office/powerpoint/2010/mai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Content Placeholder 1"/>
          <p:cNvSpPr>
            <a:spLocks noGrp="1"/>
          </p:cNvSpPr>
          <p:nvPr>
            <p:ph idx="1"/>
          </p:nvPr>
        </p:nvSpPr>
        <p:spPr/>
        <p:txBody>
          <a:bodyPr/>
          <a:lstStyle/>
          <a:p>
            <a:r>
              <a:rPr lang="en-US" smtClean="0"/>
              <a:t>Retroactive to January 1, 2012</a:t>
            </a:r>
          </a:p>
          <a:p>
            <a:endParaRPr lang="en-US" smtClean="0"/>
          </a:p>
          <a:p>
            <a:r>
              <a:rPr lang="en-US" smtClean="0"/>
              <a:t>Raises income tax rates on</a:t>
            </a:r>
          </a:p>
          <a:p>
            <a:pPr lvl="1"/>
            <a:r>
              <a:rPr lang="en-US" smtClean="0"/>
              <a:t>Single taxpayers with </a:t>
            </a:r>
            <a:r>
              <a:rPr lang="en-US" b="1" smtClean="0"/>
              <a:t>taxable</a:t>
            </a:r>
            <a:r>
              <a:rPr lang="en-US" smtClean="0"/>
              <a:t> income (not AGI) over $250,000</a:t>
            </a:r>
          </a:p>
          <a:p>
            <a:pPr lvl="1"/>
            <a:r>
              <a:rPr lang="en-US" smtClean="0"/>
              <a:t>Married taxpayers with </a:t>
            </a:r>
            <a:r>
              <a:rPr lang="en-US" b="1" smtClean="0"/>
              <a:t>taxable</a:t>
            </a:r>
            <a:r>
              <a:rPr lang="en-US" smtClean="0"/>
              <a:t> income (not AGI) over $500,000</a:t>
            </a:r>
          </a:p>
          <a:p>
            <a:pPr lvl="1"/>
            <a:endParaRPr lang="en-US" smtClean="0"/>
          </a:p>
          <a:p>
            <a:r>
              <a:rPr lang="en-US" smtClean="0"/>
              <a:t>Tax rate increases range from 1%-3% depending on </a:t>
            </a:r>
            <a:r>
              <a:rPr lang="en-US" b="1" smtClean="0"/>
              <a:t>taxable</a:t>
            </a:r>
            <a:r>
              <a:rPr lang="en-US" smtClean="0"/>
              <a:t> income thresholds</a:t>
            </a:r>
          </a:p>
        </p:txBody>
      </p:sp>
      <p:sp>
        <p:nvSpPr>
          <p:cNvPr id="3" name="Title 2"/>
          <p:cNvSpPr>
            <a:spLocks noGrp="1"/>
          </p:cNvSpPr>
          <p:nvPr>
            <p:ph type="title"/>
          </p:nvPr>
        </p:nvSpPr>
        <p:spPr/>
        <p:txBody>
          <a:bodyPr/>
          <a:lstStyle/>
          <a:p>
            <a:pPr algn="ctr" fontAlgn="auto">
              <a:spcAft>
                <a:spcPts val="0"/>
              </a:spcAft>
              <a:defRPr/>
            </a:pPr>
            <a:r>
              <a:rPr lang="en-US" dirty="0" smtClean="0">
                <a:latin typeface="Californian FB" pitchFamily="18" charset="0"/>
              </a:rPr>
              <a:t>CA Proposition 30</a:t>
            </a:r>
            <a:endParaRPr lang="en-US" dirty="0">
              <a:latin typeface="Californian FB" pitchFamily="18" charset="0"/>
            </a:endParaRPr>
          </a:p>
        </p:txBody>
      </p:sp>
    </p:spTree>
  </p:cSld>
  <p:clrMapOvr>
    <a:masterClrMapping/>
  </p:clrMapOvr>
  <p:transition xmlns:p14="http://schemas.microsoft.com/office/powerpoint/2010/mai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2"/>
          <p:cNvSpPr>
            <a:spLocks noGrp="1"/>
          </p:cNvSpPr>
          <p:nvPr>
            <p:ph idx="1"/>
          </p:nvPr>
        </p:nvSpPr>
        <p:spPr/>
        <p:txBody>
          <a:bodyPr/>
          <a:lstStyle/>
          <a:p>
            <a:r>
              <a:rPr lang="en-US" smtClean="0"/>
              <a:t>Higher AMT Exemptions Given a </a:t>
            </a:r>
            <a:r>
              <a:rPr lang="en-US" b="1" smtClean="0"/>
              <a:t>Permanent</a:t>
            </a:r>
            <a:r>
              <a:rPr lang="en-US" smtClean="0"/>
              <a:t> Patch:</a:t>
            </a:r>
          </a:p>
          <a:p>
            <a:pPr lvl="1"/>
            <a:endParaRPr lang="en-US" smtClean="0"/>
          </a:p>
          <a:p>
            <a:pPr lvl="1"/>
            <a:r>
              <a:rPr lang="en-US" smtClean="0"/>
              <a:t>$78,750 for Married Filing Jointly</a:t>
            </a:r>
          </a:p>
          <a:p>
            <a:pPr lvl="1"/>
            <a:endParaRPr lang="en-US" smtClean="0"/>
          </a:p>
          <a:p>
            <a:pPr lvl="1"/>
            <a:r>
              <a:rPr lang="en-US" smtClean="0"/>
              <a:t>$50,600 for single filers</a:t>
            </a:r>
          </a:p>
          <a:p>
            <a:pPr lvl="1"/>
            <a:endParaRPr lang="en-US" smtClean="0"/>
          </a:p>
          <a:p>
            <a:pPr lvl="1"/>
            <a:r>
              <a:rPr lang="en-US" smtClean="0"/>
              <a:t>Will be adjusted for inflation in subsequent years</a:t>
            </a:r>
          </a:p>
          <a:p>
            <a:pPr lvl="1"/>
            <a:endParaRPr lang="en-US" smtClean="0"/>
          </a:p>
        </p:txBody>
      </p:sp>
      <p:sp>
        <p:nvSpPr>
          <p:cNvPr id="2" name="Title 1"/>
          <p:cNvSpPr>
            <a:spLocks noGrp="1"/>
          </p:cNvSpPr>
          <p:nvPr>
            <p:ph type="title"/>
          </p:nvPr>
        </p:nvSpPr>
        <p:spPr/>
        <p:txBody>
          <a:bodyPr/>
          <a:lstStyle/>
          <a:p>
            <a:pPr algn="ctr" fontAlgn="auto">
              <a:spcAft>
                <a:spcPts val="0"/>
              </a:spcAft>
              <a:defRPr/>
            </a:pPr>
            <a:r>
              <a:rPr lang="en-US" dirty="0" smtClean="0">
                <a:latin typeface="Californian FB" pitchFamily="18" charset="0"/>
              </a:rPr>
              <a:t>Major Changes for Tax Year 2013</a:t>
            </a:r>
            <a:endParaRPr lang="en-US" dirty="0">
              <a:latin typeface="Californian FB" pitchFamily="18" charset="0"/>
            </a:endParaRP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888" cy="457200"/>
          </a:xfrm>
        </p:spPr>
        <p:txBody>
          <a:bodyPr/>
          <a:lstStyle/>
          <a:p>
            <a:pPr fontAlgn="auto">
              <a:spcAft>
                <a:spcPts val="0"/>
              </a:spcAft>
              <a:defRPr/>
            </a:pPr>
            <a:endParaRPr lang="en-US" dirty="0"/>
          </a:p>
        </p:txBody>
      </p:sp>
      <p:sp>
        <p:nvSpPr>
          <p:cNvPr id="3" name="Content Placeholder 2"/>
          <p:cNvSpPr>
            <a:spLocks noGrp="1"/>
          </p:cNvSpPr>
          <p:nvPr>
            <p:ph sz="half" idx="1"/>
          </p:nvPr>
        </p:nvSpPr>
        <p:spPr>
          <a:xfrm>
            <a:off x="914400" y="274638"/>
            <a:ext cx="7480300" cy="4572000"/>
          </a:xfrm>
        </p:spPr>
        <p:txBody>
          <a:bodyPr>
            <a:normAutofit lnSpcReduction="10000"/>
          </a:bodyPr>
          <a:lstStyle/>
          <a:p>
            <a:pPr marL="109728" indent="0" algn="ctr" fontAlgn="auto">
              <a:spcAft>
                <a:spcPts val="0"/>
              </a:spcAft>
              <a:buFont typeface="Wingdings 3"/>
              <a:buNone/>
              <a:defRPr/>
            </a:pPr>
            <a:endParaRPr lang="en-US" sz="1800" dirty="0" smtClean="0"/>
          </a:p>
          <a:p>
            <a:pPr marL="109728" indent="0" algn="ctr" fontAlgn="auto">
              <a:spcAft>
                <a:spcPts val="0"/>
              </a:spcAft>
              <a:buFont typeface="Wingdings 3"/>
              <a:buNone/>
              <a:defRPr/>
            </a:pPr>
            <a:r>
              <a:rPr lang="en-US" sz="1800" b="1" dirty="0" smtClean="0"/>
              <a:t>All advice listed is subject to change pending Congressional legislation. This is for educational purposes only, not to be construed for tax advice.</a:t>
            </a:r>
            <a:endParaRPr lang="en-US" sz="1600" b="1" dirty="0" smtClean="0"/>
          </a:p>
          <a:p>
            <a:pPr marL="109728" indent="0" fontAlgn="auto">
              <a:spcAft>
                <a:spcPts val="0"/>
              </a:spcAft>
              <a:buFont typeface="Wingdings 3"/>
              <a:buNone/>
              <a:defRPr/>
            </a:pPr>
            <a:endParaRPr lang="en-US" sz="1600" dirty="0" smtClean="0"/>
          </a:p>
          <a:p>
            <a:pPr marL="109728" indent="0" fontAlgn="auto">
              <a:spcAft>
                <a:spcPts val="0"/>
              </a:spcAft>
              <a:buFont typeface="Wingdings 3"/>
              <a:buNone/>
              <a:defRPr/>
            </a:pPr>
            <a:endParaRPr lang="en-US" sz="1400" dirty="0"/>
          </a:p>
          <a:p>
            <a:pPr marL="109728" indent="0" fontAlgn="auto">
              <a:spcAft>
                <a:spcPts val="0"/>
              </a:spcAft>
              <a:buFont typeface="Wingdings 3"/>
              <a:buNone/>
              <a:defRPr/>
            </a:pPr>
            <a:r>
              <a:rPr lang="en-US" sz="1800" dirty="0" smtClean="0"/>
              <a:t>IRS </a:t>
            </a:r>
            <a:r>
              <a:rPr lang="en-US" sz="1800" dirty="0"/>
              <a:t>CIRCULAR 230 DISCLOSURE:</a:t>
            </a:r>
          </a:p>
          <a:p>
            <a:pPr marL="365760" indent="-256032" fontAlgn="auto">
              <a:spcAft>
                <a:spcPts val="0"/>
              </a:spcAft>
              <a:buFont typeface="Wingdings 3"/>
              <a:buChar char=""/>
              <a:defRPr/>
            </a:pPr>
            <a:endParaRPr lang="en-US" sz="1800" dirty="0"/>
          </a:p>
          <a:p>
            <a:pPr marL="109728" indent="0" fontAlgn="auto">
              <a:spcAft>
                <a:spcPts val="0"/>
              </a:spcAft>
              <a:buFont typeface="Wingdings 3"/>
              <a:buNone/>
              <a:defRPr/>
            </a:pPr>
            <a:r>
              <a:rPr lang="en-US" sz="1800" dirty="0"/>
              <a:t>Pursuant to requirements imposed by the Internal Revenue Service, any tax advice contained in this communication (including any attachments) is not intended to be used, and cannot be used, for purposes of avoiding penalties imposed under the United States Internal Revenue Code or promoting, marketing or recommending to another person any tax-related matter. Please contact us if you wish to have formal written advice on this </a:t>
            </a:r>
            <a:r>
              <a:rPr lang="en-US" sz="1800" dirty="0" smtClean="0"/>
              <a:t>matter.</a:t>
            </a:r>
            <a:endParaRPr lang="en-US" sz="1800" dirty="0"/>
          </a:p>
          <a:p>
            <a:pPr marL="109728" indent="0" fontAlgn="auto">
              <a:spcAft>
                <a:spcPts val="0"/>
              </a:spcAft>
              <a:buFont typeface="Wingdings 3"/>
              <a:buNone/>
              <a:defRPr/>
            </a:pPr>
            <a:endParaRPr lang="en-US" dirty="0" smtClean="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888" cy="457200"/>
          </a:xfrm>
        </p:spPr>
        <p:txBody>
          <a:bodyPr/>
          <a:lstStyle/>
          <a:p>
            <a:pPr fontAlgn="auto">
              <a:spcAft>
                <a:spcPts val="0"/>
              </a:spcAft>
              <a:defRPr/>
            </a:pPr>
            <a:endParaRPr lang="en-US" dirty="0"/>
          </a:p>
        </p:txBody>
      </p:sp>
      <p:sp>
        <p:nvSpPr>
          <p:cNvPr id="3" name="Text Placeholder 2"/>
          <p:cNvSpPr>
            <a:spLocks noGrp="1"/>
          </p:cNvSpPr>
          <p:nvPr>
            <p:ph type="body" idx="2"/>
          </p:nvPr>
        </p:nvSpPr>
        <p:spPr>
          <a:xfrm>
            <a:off x="4419600" y="6223000"/>
            <a:ext cx="3975100" cy="46038"/>
          </a:xfrm>
        </p:spPr>
        <p:txBody>
          <a:bodyPr>
            <a:normAutofit fontScale="25000" lnSpcReduction="20000"/>
          </a:bodyPr>
          <a:lstStyle/>
          <a:p>
            <a:pPr fontAlgn="auto">
              <a:spcAft>
                <a:spcPts val="0"/>
              </a:spcAft>
              <a:buFont typeface="Wingdings 3"/>
              <a:buNone/>
              <a:defRPr/>
            </a:pPr>
            <a:endParaRPr lang="en-US" dirty="0"/>
          </a:p>
        </p:txBody>
      </p:sp>
      <p:sp>
        <p:nvSpPr>
          <p:cNvPr id="4" name="Content Placeholder 3"/>
          <p:cNvSpPr>
            <a:spLocks noGrp="1"/>
          </p:cNvSpPr>
          <p:nvPr>
            <p:ph sz="half" idx="1"/>
          </p:nvPr>
        </p:nvSpPr>
        <p:spPr>
          <a:xfrm>
            <a:off x="914400" y="274638"/>
            <a:ext cx="7480300" cy="5440362"/>
          </a:xfrm>
        </p:spPr>
        <p:txBody>
          <a:bodyPr>
            <a:normAutofit fontScale="62500" lnSpcReduction="20000"/>
          </a:bodyPr>
          <a:lstStyle/>
          <a:p>
            <a:pPr marL="109728" indent="0" fontAlgn="auto">
              <a:spcAft>
                <a:spcPts val="0"/>
              </a:spcAft>
              <a:buFont typeface="Wingdings 3"/>
              <a:buNone/>
              <a:defRPr/>
            </a:pPr>
            <a:endParaRPr lang="en-US" dirty="0" smtClean="0"/>
          </a:p>
          <a:p>
            <a:pPr marL="109728" indent="0" fontAlgn="auto">
              <a:spcAft>
                <a:spcPts val="0"/>
              </a:spcAft>
              <a:buFont typeface="Wingdings 3"/>
              <a:buNone/>
              <a:defRPr/>
            </a:pPr>
            <a:r>
              <a:rPr lang="en-US" sz="5900" b="1" dirty="0" smtClean="0">
                <a:latin typeface="Californian FB" pitchFamily="18" charset="0"/>
              </a:rPr>
              <a:t>Slade &amp; Associates </a:t>
            </a:r>
            <a:r>
              <a:rPr lang="en-US" sz="5900" b="1" dirty="0" err="1" smtClean="0">
                <a:latin typeface="Californian FB" pitchFamily="18" charset="0"/>
              </a:rPr>
              <a:t>dba</a:t>
            </a:r>
            <a:r>
              <a:rPr lang="en-US" sz="5900" b="1" dirty="0" smtClean="0">
                <a:latin typeface="Californian FB" pitchFamily="18" charset="0"/>
              </a:rPr>
              <a:t> </a:t>
            </a:r>
            <a:r>
              <a:rPr lang="en-US" sz="5900" b="1" dirty="0" err="1" smtClean="0">
                <a:latin typeface="Californian FB" pitchFamily="18" charset="0"/>
              </a:rPr>
              <a:t>MyTaxMD</a:t>
            </a:r>
            <a:endParaRPr lang="en-US" sz="5900" b="1" dirty="0" smtClean="0">
              <a:latin typeface="Californian FB" pitchFamily="18" charset="0"/>
            </a:endParaRPr>
          </a:p>
          <a:p>
            <a:pPr marL="109728" indent="0" fontAlgn="auto">
              <a:spcAft>
                <a:spcPts val="0"/>
              </a:spcAft>
              <a:buFont typeface="Wingdings 3"/>
              <a:buNone/>
              <a:defRPr/>
            </a:pPr>
            <a:endParaRPr lang="en-US" dirty="0"/>
          </a:p>
          <a:p>
            <a:pPr marL="109728" indent="0" fontAlgn="auto">
              <a:spcAft>
                <a:spcPts val="0"/>
              </a:spcAft>
              <a:buFont typeface="Wingdings 3"/>
              <a:buNone/>
              <a:defRPr/>
            </a:pPr>
            <a:r>
              <a:rPr lang="en-US" sz="2100" dirty="0" smtClean="0"/>
              <a:t>3550 Stevens Creek Blvd Suite 330</a:t>
            </a:r>
          </a:p>
          <a:p>
            <a:pPr marL="109728" indent="0" fontAlgn="auto">
              <a:spcAft>
                <a:spcPts val="0"/>
              </a:spcAft>
              <a:buFont typeface="Wingdings 3"/>
              <a:buNone/>
              <a:defRPr/>
            </a:pPr>
            <a:r>
              <a:rPr lang="en-US" sz="2100" dirty="0" smtClean="0"/>
              <a:t>San Jose, CA 95117</a:t>
            </a:r>
          </a:p>
          <a:p>
            <a:pPr marL="109728" indent="0" fontAlgn="auto">
              <a:spcAft>
                <a:spcPts val="0"/>
              </a:spcAft>
              <a:buFont typeface="Wingdings 3"/>
              <a:buNone/>
              <a:defRPr/>
            </a:pPr>
            <a:endParaRPr lang="en-US" sz="2100" dirty="0"/>
          </a:p>
          <a:p>
            <a:pPr marL="109728" indent="0" fontAlgn="auto">
              <a:spcAft>
                <a:spcPts val="0"/>
              </a:spcAft>
              <a:buFont typeface="Wingdings 3"/>
              <a:buNone/>
              <a:defRPr/>
            </a:pPr>
            <a:r>
              <a:rPr lang="en-US" sz="3100" b="1" dirty="0" smtClean="0"/>
              <a:t>Phone: 408-236-2444</a:t>
            </a:r>
          </a:p>
          <a:p>
            <a:pPr marL="109728" indent="0" fontAlgn="auto">
              <a:spcAft>
                <a:spcPts val="0"/>
              </a:spcAft>
              <a:buFont typeface="Wingdings 3"/>
              <a:buNone/>
              <a:defRPr/>
            </a:pPr>
            <a:endParaRPr lang="en-US" dirty="0" smtClean="0"/>
          </a:p>
          <a:p>
            <a:pPr marL="109728" indent="0" fontAlgn="auto">
              <a:spcAft>
                <a:spcPts val="0"/>
              </a:spcAft>
              <a:buFont typeface="Wingdings 3"/>
              <a:buNone/>
              <a:defRPr/>
            </a:pPr>
            <a:endParaRPr lang="en-US" dirty="0"/>
          </a:p>
          <a:p>
            <a:pPr marL="109728" indent="0" fontAlgn="auto">
              <a:spcAft>
                <a:spcPts val="0"/>
              </a:spcAft>
              <a:buFont typeface="Wingdings 3"/>
              <a:buNone/>
              <a:defRPr/>
            </a:pPr>
            <a:r>
              <a:rPr lang="en-US" sz="4200" dirty="0" smtClean="0"/>
              <a:t>We Provide Tax Planning, Preparation and Representation</a:t>
            </a:r>
            <a:endParaRPr lang="en-US" sz="4200" dirty="0"/>
          </a:p>
          <a:p>
            <a:pPr marL="109728" indent="0" fontAlgn="auto">
              <a:spcAft>
                <a:spcPts val="0"/>
              </a:spcAft>
              <a:buFont typeface="Wingdings 3"/>
              <a:buNone/>
              <a:defRPr/>
            </a:pPr>
            <a:endParaRPr lang="en-US" dirty="0" smtClean="0"/>
          </a:p>
          <a:p>
            <a:pPr marL="109728" indent="0" fontAlgn="auto">
              <a:spcAft>
                <a:spcPts val="0"/>
              </a:spcAft>
              <a:buFont typeface="Wingdings 3"/>
              <a:buNone/>
              <a:defRPr/>
            </a:pPr>
            <a:r>
              <a:rPr lang="en-US" dirty="0" smtClean="0"/>
              <a:t>Presenters:</a:t>
            </a:r>
          </a:p>
          <a:p>
            <a:pPr marL="109728" indent="0" fontAlgn="auto">
              <a:spcAft>
                <a:spcPts val="0"/>
              </a:spcAft>
              <a:buFont typeface="Wingdings 3"/>
              <a:buNone/>
              <a:defRPr/>
            </a:pPr>
            <a:endParaRPr lang="en-US" dirty="0" smtClean="0"/>
          </a:p>
          <a:p>
            <a:pPr marL="109728" indent="0" fontAlgn="auto">
              <a:spcAft>
                <a:spcPts val="0"/>
              </a:spcAft>
              <a:buFont typeface="Wingdings 3"/>
              <a:buNone/>
              <a:defRPr/>
            </a:pPr>
            <a:r>
              <a:rPr lang="en-US" dirty="0" smtClean="0"/>
              <a:t>Sabra Davis, EA</a:t>
            </a:r>
          </a:p>
          <a:p>
            <a:pPr marL="109728" indent="0" fontAlgn="auto">
              <a:spcAft>
                <a:spcPts val="0"/>
              </a:spcAft>
              <a:buFont typeface="Wingdings 3"/>
              <a:buNone/>
              <a:defRPr/>
            </a:pPr>
            <a:endParaRPr lang="en-US" dirty="0" smtClean="0"/>
          </a:p>
          <a:p>
            <a:pPr marL="109728" indent="0" fontAlgn="auto">
              <a:spcAft>
                <a:spcPts val="0"/>
              </a:spcAft>
              <a:buFont typeface="Wingdings 3"/>
              <a:buNone/>
              <a:defRPr/>
            </a:pPr>
            <a:r>
              <a:rPr lang="en-US" dirty="0" smtClean="0"/>
              <a:t>William Slade, CFP, EA</a:t>
            </a:r>
          </a:p>
          <a:p>
            <a:pPr marL="109728" indent="0" fontAlgn="auto">
              <a:spcAft>
                <a:spcPts val="0"/>
              </a:spcAft>
              <a:buFont typeface="Wingdings 3"/>
              <a:buNone/>
              <a:defRPr/>
            </a:pPr>
            <a:endParaRPr lang="en-US" dirty="0" smtClean="0"/>
          </a:p>
          <a:p>
            <a:pPr marL="365760" indent="-256032" fontAlgn="auto">
              <a:spcAft>
                <a:spcPts val="0"/>
              </a:spcAft>
              <a:buFont typeface="Wingdings 3"/>
              <a:buChar char=""/>
              <a:defRPr/>
            </a:pPr>
            <a:endParaRPr lang="en-US" dirty="0"/>
          </a:p>
          <a:p>
            <a:pPr marL="365760" indent="-256032" fontAlgn="auto">
              <a:spcAft>
                <a:spcPts val="0"/>
              </a:spcAft>
              <a:buFont typeface="Wingdings 3"/>
              <a:buChar char=""/>
              <a:defRPr/>
            </a:pPr>
            <a:endParaRPr lang="en-US" dirty="0"/>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fontAlgn="auto">
              <a:spcAft>
                <a:spcPts val="0"/>
              </a:spcAft>
              <a:buFont typeface="Wingdings 3"/>
              <a:buNone/>
              <a:defRPr/>
            </a:pPr>
            <a:r>
              <a:rPr lang="en-US" dirty="0" smtClean="0"/>
              <a:t>Tax Bracket Changes for 2013</a:t>
            </a:r>
          </a:p>
          <a:p>
            <a:pPr marL="365760" indent="-256032" fontAlgn="auto">
              <a:spcAft>
                <a:spcPts val="0"/>
              </a:spcAft>
              <a:buFont typeface="Wingdings 3"/>
              <a:buChar char=""/>
              <a:defRPr/>
            </a:pPr>
            <a:endParaRPr lang="en-US" dirty="0" smtClean="0"/>
          </a:p>
          <a:p>
            <a:pPr marL="365760" indent="-256032" fontAlgn="auto">
              <a:spcAft>
                <a:spcPts val="0"/>
              </a:spcAft>
              <a:buFont typeface="Wingdings 3"/>
              <a:buChar char=""/>
              <a:defRPr/>
            </a:pPr>
            <a:endParaRPr lang="en-US" dirty="0"/>
          </a:p>
          <a:p>
            <a:pPr marL="365760" indent="-256032" fontAlgn="auto">
              <a:spcAft>
                <a:spcPts val="0"/>
              </a:spcAft>
              <a:buFont typeface="Wingdings 3"/>
              <a:buChar char=""/>
              <a:defRPr/>
            </a:pPr>
            <a:endParaRPr lang="en-US" dirty="0" smtClean="0"/>
          </a:p>
          <a:p>
            <a:pPr marL="365760" indent="-256032" fontAlgn="auto">
              <a:spcAft>
                <a:spcPts val="0"/>
              </a:spcAft>
              <a:buFont typeface="Wingdings 3"/>
              <a:buChar char=""/>
              <a:defRPr/>
            </a:pPr>
            <a:endParaRPr lang="en-US" dirty="0"/>
          </a:p>
          <a:p>
            <a:pPr marL="365760" indent="-256032" fontAlgn="auto">
              <a:spcAft>
                <a:spcPts val="0"/>
              </a:spcAft>
              <a:buFont typeface="Wingdings 3"/>
              <a:buChar char=""/>
              <a:defRPr/>
            </a:pPr>
            <a:endParaRPr lang="en-US" sz="1900" dirty="0" smtClean="0"/>
          </a:p>
          <a:p>
            <a:pPr marL="365760" indent="-256032" fontAlgn="auto">
              <a:spcAft>
                <a:spcPts val="0"/>
              </a:spcAft>
              <a:buFont typeface="Wingdings 3"/>
              <a:buChar char=""/>
              <a:defRPr/>
            </a:pPr>
            <a:endParaRPr lang="en-US" sz="1900" dirty="0" smtClean="0"/>
          </a:p>
          <a:p>
            <a:pPr marL="365760" indent="-256032" fontAlgn="auto">
              <a:spcAft>
                <a:spcPts val="0"/>
              </a:spcAft>
              <a:buFont typeface="Wingdings 3"/>
              <a:buChar char=""/>
              <a:defRPr/>
            </a:pPr>
            <a:endParaRPr lang="en-US" sz="1900" dirty="0"/>
          </a:p>
          <a:p>
            <a:pPr marL="365760" indent="-256032" fontAlgn="auto">
              <a:spcAft>
                <a:spcPts val="0"/>
              </a:spcAft>
              <a:buFont typeface="Wingdings 3"/>
              <a:buChar char=""/>
              <a:defRPr/>
            </a:pPr>
            <a:r>
              <a:rPr lang="en-US" sz="1900" dirty="0" smtClean="0"/>
              <a:t>And </a:t>
            </a:r>
            <a:r>
              <a:rPr lang="en-US" sz="1900" dirty="0"/>
              <a:t>here are a few related points:</a:t>
            </a:r>
          </a:p>
          <a:p>
            <a:pPr marL="621792" lvl="1" fontAlgn="auto">
              <a:spcBef>
                <a:spcPts val="324"/>
              </a:spcBef>
              <a:spcAft>
                <a:spcPts val="0"/>
              </a:spcAft>
              <a:buFont typeface="Verdana"/>
              <a:buChar char="◦"/>
              <a:defRPr/>
            </a:pPr>
            <a:r>
              <a:rPr lang="en-US" sz="1500" dirty="0"/>
              <a:t>The personal and </a:t>
            </a:r>
            <a:r>
              <a:rPr lang="en-US" sz="1500" dirty="0" smtClean="0"/>
              <a:t>dependent </a:t>
            </a:r>
            <a:r>
              <a:rPr lang="en-US" sz="1500" dirty="0"/>
              <a:t>exemption will rise to $</a:t>
            </a:r>
            <a:r>
              <a:rPr lang="en-US" sz="1500" dirty="0" smtClean="0"/>
              <a:t>3,900</a:t>
            </a:r>
            <a:endParaRPr lang="en-US" sz="1500" dirty="0"/>
          </a:p>
          <a:p>
            <a:pPr marL="621792" lvl="1" fontAlgn="auto">
              <a:spcBef>
                <a:spcPts val="324"/>
              </a:spcBef>
              <a:spcAft>
                <a:spcPts val="0"/>
              </a:spcAft>
              <a:buFont typeface="Verdana"/>
              <a:buChar char="◦"/>
              <a:defRPr/>
            </a:pPr>
            <a:r>
              <a:rPr lang="en-US" sz="1500" dirty="0"/>
              <a:t>The standard deduction for married filing jointly will rise to $</a:t>
            </a:r>
            <a:r>
              <a:rPr lang="en-US" sz="1500" dirty="0" smtClean="0"/>
              <a:t>12,200</a:t>
            </a:r>
            <a:endParaRPr lang="en-US" sz="1500" dirty="0"/>
          </a:p>
          <a:p>
            <a:pPr marL="621792" lvl="1" fontAlgn="auto">
              <a:spcBef>
                <a:spcPts val="324"/>
              </a:spcBef>
              <a:spcAft>
                <a:spcPts val="0"/>
              </a:spcAft>
              <a:buFont typeface="Verdana"/>
              <a:buChar char="◦"/>
              <a:defRPr/>
            </a:pPr>
            <a:r>
              <a:rPr lang="en-US" sz="1500" dirty="0"/>
              <a:t>The standard deduction for singles will rise to </a:t>
            </a:r>
            <a:r>
              <a:rPr lang="en-US" sz="1500" dirty="0" smtClean="0"/>
              <a:t>$6,100</a:t>
            </a:r>
            <a:endParaRPr lang="en-US" sz="1500" dirty="0"/>
          </a:p>
          <a:p>
            <a:pPr marL="365760" indent="-256032" fontAlgn="auto">
              <a:spcAft>
                <a:spcPts val="0"/>
              </a:spcAft>
              <a:buFont typeface="Wingdings 3"/>
              <a:buChar char=""/>
              <a:defRPr/>
            </a:pPr>
            <a:endParaRPr lang="en-US" dirty="0"/>
          </a:p>
        </p:txBody>
      </p:sp>
      <p:sp>
        <p:nvSpPr>
          <p:cNvPr id="2" name="Title 1"/>
          <p:cNvSpPr>
            <a:spLocks noGrp="1"/>
          </p:cNvSpPr>
          <p:nvPr>
            <p:ph type="title"/>
          </p:nvPr>
        </p:nvSpPr>
        <p:spPr/>
        <p:txBody>
          <a:bodyPr>
            <a:normAutofit fontScale="90000"/>
          </a:bodyPr>
          <a:lstStyle/>
          <a:p>
            <a:pPr algn="ctr" fontAlgn="auto">
              <a:spcAft>
                <a:spcPts val="0"/>
              </a:spcAft>
              <a:defRPr/>
            </a:pPr>
            <a:r>
              <a:rPr lang="en-US" dirty="0" smtClean="0">
                <a:latin typeface="Californian FB" pitchFamily="18" charset="0"/>
              </a:rPr>
              <a:t>Major Changes for Tax Year 2013	</a:t>
            </a:r>
            <a:endParaRPr lang="en-US" dirty="0"/>
          </a:p>
        </p:txBody>
      </p:sp>
      <p:graphicFrame>
        <p:nvGraphicFramePr>
          <p:cNvPr id="10" name="Table 9"/>
          <p:cNvGraphicFramePr>
            <a:graphicFrameLocks noGrp="1"/>
          </p:cNvGraphicFramePr>
          <p:nvPr/>
        </p:nvGraphicFramePr>
        <p:xfrm>
          <a:off x="1447800" y="2286000"/>
          <a:ext cx="6477000" cy="2438400"/>
        </p:xfrm>
        <a:graphic>
          <a:graphicData uri="http://schemas.openxmlformats.org/drawingml/2006/table">
            <a:tbl>
              <a:tblPr firstRow="1" firstCol="1" bandRow="1">
                <a:tableStyleId>{B301B821-A1FF-4177-AEE7-76D212191A09}</a:tableStyleId>
              </a:tblPr>
              <a:tblGrid>
                <a:gridCol w="2159000"/>
                <a:gridCol w="2159000"/>
                <a:gridCol w="2159000"/>
              </a:tblGrid>
              <a:tr h="304800">
                <a:tc>
                  <a:txBody>
                    <a:bodyPr/>
                    <a:lstStyle/>
                    <a:p>
                      <a:pPr marL="0" marR="0" algn="ctr">
                        <a:lnSpc>
                          <a:spcPct val="115000"/>
                        </a:lnSpc>
                        <a:spcBef>
                          <a:spcPts val="0"/>
                        </a:spcBef>
                        <a:spcAft>
                          <a:spcPts val="0"/>
                        </a:spcAft>
                      </a:pPr>
                      <a:r>
                        <a:rPr lang="en-US" sz="1200" dirty="0">
                          <a:effectLst/>
                        </a:rPr>
                        <a:t>Tax Bracket</a:t>
                      </a:r>
                      <a:endParaRPr lang="en-US" sz="1100" dirty="0">
                        <a:effectLst/>
                        <a:latin typeface="Calibri"/>
                        <a:ea typeface="Calibri"/>
                        <a:cs typeface="Times New Roman"/>
                      </a:endParaRPr>
                    </a:p>
                  </a:txBody>
                  <a:tcPr marL="28575" marR="28575" marT="28575" marB="28575" anchor="ctr"/>
                </a:tc>
                <a:tc>
                  <a:txBody>
                    <a:bodyPr/>
                    <a:lstStyle/>
                    <a:p>
                      <a:pPr marL="0" marR="0" algn="ctr">
                        <a:lnSpc>
                          <a:spcPct val="115000"/>
                        </a:lnSpc>
                        <a:spcBef>
                          <a:spcPts val="0"/>
                        </a:spcBef>
                        <a:spcAft>
                          <a:spcPts val="0"/>
                        </a:spcAft>
                      </a:pPr>
                      <a:r>
                        <a:rPr lang="en-US" sz="1200" dirty="0">
                          <a:effectLst/>
                        </a:rPr>
                        <a:t>Married Filing Jointly</a:t>
                      </a:r>
                      <a:endParaRPr lang="en-US" sz="1100" dirty="0">
                        <a:effectLst/>
                        <a:latin typeface="Calibri"/>
                        <a:ea typeface="Calibri"/>
                        <a:cs typeface="Times New Roman"/>
                      </a:endParaRPr>
                    </a:p>
                  </a:txBody>
                  <a:tcPr marL="28575" marR="28575" marT="28575" marB="28575" anchor="ctr"/>
                </a:tc>
                <a:tc>
                  <a:txBody>
                    <a:bodyPr/>
                    <a:lstStyle/>
                    <a:p>
                      <a:pPr marL="0" marR="0" algn="ctr">
                        <a:lnSpc>
                          <a:spcPct val="115000"/>
                        </a:lnSpc>
                        <a:spcBef>
                          <a:spcPts val="0"/>
                        </a:spcBef>
                        <a:spcAft>
                          <a:spcPts val="0"/>
                        </a:spcAft>
                      </a:pPr>
                      <a:r>
                        <a:rPr lang="en-US" sz="1200" dirty="0">
                          <a:effectLst/>
                        </a:rPr>
                        <a:t>Single</a:t>
                      </a:r>
                      <a:endParaRPr lang="en-US" sz="1100" dirty="0">
                        <a:effectLst/>
                        <a:latin typeface="Calibri"/>
                        <a:ea typeface="Calibri"/>
                        <a:cs typeface="Times New Roman"/>
                      </a:endParaRPr>
                    </a:p>
                  </a:txBody>
                  <a:tcPr marL="28575" marR="28575" marT="28575" marB="28575" anchor="ctr"/>
                </a:tc>
              </a:tr>
              <a:tr h="304800">
                <a:tc>
                  <a:txBody>
                    <a:bodyPr/>
                    <a:lstStyle/>
                    <a:p>
                      <a:pPr marL="0" marR="0">
                        <a:lnSpc>
                          <a:spcPct val="115000"/>
                        </a:lnSpc>
                        <a:spcBef>
                          <a:spcPts val="0"/>
                        </a:spcBef>
                        <a:spcAft>
                          <a:spcPts val="0"/>
                        </a:spcAft>
                      </a:pPr>
                      <a:r>
                        <a:rPr lang="en-US" sz="1200" dirty="0">
                          <a:effectLst/>
                        </a:rPr>
                        <a:t>10% Bracket</a:t>
                      </a:r>
                      <a:endParaRPr lang="en-US" sz="1100" dirty="0">
                        <a:effectLst/>
                        <a:latin typeface="Calibri"/>
                        <a:ea typeface="Calibri"/>
                        <a:cs typeface="Times New Roman"/>
                      </a:endParaRPr>
                    </a:p>
                  </a:txBody>
                  <a:tcPr marL="28575" marR="28575" marT="28575" marB="28575" anchor="ctr"/>
                </a:tc>
                <a:tc>
                  <a:txBody>
                    <a:bodyPr/>
                    <a:lstStyle/>
                    <a:p>
                      <a:pPr marL="0" marR="0">
                        <a:lnSpc>
                          <a:spcPct val="115000"/>
                        </a:lnSpc>
                        <a:spcBef>
                          <a:spcPts val="0"/>
                        </a:spcBef>
                        <a:spcAft>
                          <a:spcPts val="0"/>
                        </a:spcAft>
                      </a:pPr>
                      <a:r>
                        <a:rPr lang="en-US" sz="1200" dirty="0">
                          <a:effectLst/>
                        </a:rPr>
                        <a:t>$0 – $</a:t>
                      </a:r>
                      <a:r>
                        <a:rPr lang="en-US" sz="1200" dirty="0" smtClean="0">
                          <a:effectLst/>
                        </a:rPr>
                        <a:t>17,850</a:t>
                      </a:r>
                      <a:endParaRPr lang="en-US" sz="1100" dirty="0">
                        <a:effectLst/>
                        <a:latin typeface="Calibri"/>
                        <a:ea typeface="Calibri"/>
                        <a:cs typeface="Times New Roman"/>
                      </a:endParaRPr>
                    </a:p>
                  </a:txBody>
                  <a:tcPr marL="28575" marR="28575" marT="28575" marB="28575" anchor="ctr"/>
                </a:tc>
                <a:tc>
                  <a:txBody>
                    <a:bodyPr/>
                    <a:lstStyle/>
                    <a:p>
                      <a:pPr marL="0" marR="0">
                        <a:lnSpc>
                          <a:spcPct val="115000"/>
                        </a:lnSpc>
                        <a:spcBef>
                          <a:spcPts val="0"/>
                        </a:spcBef>
                        <a:spcAft>
                          <a:spcPts val="0"/>
                        </a:spcAft>
                      </a:pPr>
                      <a:r>
                        <a:rPr lang="en-US" sz="1200" dirty="0">
                          <a:effectLst/>
                        </a:rPr>
                        <a:t>$0 – $</a:t>
                      </a:r>
                      <a:r>
                        <a:rPr lang="en-US" sz="1200" dirty="0" smtClean="0">
                          <a:effectLst/>
                        </a:rPr>
                        <a:t>8,925</a:t>
                      </a:r>
                      <a:endParaRPr lang="en-US" sz="1100" dirty="0">
                        <a:effectLst/>
                        <a:latin typeface="Calibri"/>
                        <a:ea typeface="Calibri"/>
                        <a:cs typeface="Times New Roman"/>
                      </a:endParaRPr>
                    </a:p>
                  </a:txBody>
                  <a:tcPr marL="28575" marR="28575" marT="28575" marB="28575" anchor="ctr"/>
                </a:tc>
              </a:tr>
              <a:tr h="304800">
                <a:tc>
                  <a:txBody>
                    <a:bodyPr/>
                    <a:lstStyle/>
                    <a:p>
                      <a:pPr marL="0" marR="0">
                        <a:lnSpc>
                          <a:spcPct val="115000"/>
                        </a:lnSpc>
                        <a:spcBef>
                          <a:spcPts val="0"/>
                        </a:spcBef>
                        <a:spcAft>
                          <a:spcPts val="0"/>
                        </a:spcAft>
                      </a:pPr>
                      <a:r>
                        <a:rPr lang="en-US" sz="1200" dirty="0">
                          <a:effectLst/>
                        </a:rPr>
                        <a:t>15% Bracket</a:t>
                      </a:r>
                      <a:endParaRPr lang="en-US" sz="1100" dirty="0">
                        <a:effectLst/>
                        <a:latin typeface="Calibri"/>
                        <a:ea typeface="Calibri"/>
                        <a:cs typeface="Times New Roman"/>
                      </a:endParaRPr>
                    </a:p>
                  </a:txBody>
                  <a:tcPr marL="28575" marR="28575" marT="28575" marB="28575" anchor="ctr"/>
                </a:tc>
                <a:tc>
                  <a:txBody>
                    <a:bodyPr/>
                    <a:lstStyle/>
                    <a:p>
                      <a:pPr marL="0" marR="0">
                        <a:lnSpc>
                          <a:spcPct val="115000"/>
                        </a:lnSpc>
                        <a:spcBef>
                          <a:spcPts val="0"/>
                        </a:spcBef>
                        <a:spcAft>
                          <a:spcPts val="0"/>
                        </a:spcAft>
                      </a:pPr>
                      <a:r>
                        <a:rPr lang="en-US" sz="1200" dirty="0">
                          <a:effectLst/>
                        </a:rPr>
                        <a:t>$</a:t>
                      </a:r>
                      <a:r>
                        <a:rPr lang="en-US" sz="1200" dirty="0" smtClean="0">
                          <a:effectLst/>
                        </a:rPr>
                        <a:t>17,851 </a:t>
                      </a:r>
                      <a:r>
                        <a:rPr lang="en-US" sz="1200" dirty="0">
                          <a:effectLst/>
                        </a:rPr>
                        <a:t>– $</a:t>
                      </a:r>
                      <a:r>
                        <a:rPr lang="en-US" sz="1200" dirty="0" smtClean="0">
                          <a:effectLst/>
                        </a:rPr>
                        <a:t>72,500</a:t>
                      </a:r>
                      <a:endParaRPr lang="en-US" sz="1100" dirty="0">
                        <a:effectLst/>
                        <a:latin typeface="Calibri"/>
                        <a:ea typeface="Calibri"/>
                        <a:cs typeface="Times New Roman"/>
                      </a:endParaRPr>
                    </a:p>
                  </a:txBody>
                  <a:tcPr marL="28575" marR="28575" marT="28575" marB="28575" anchor="ctr"/>
                </a:tc>
                <a:tc>
                  <a:txBody>
                    <a:bodyPr/>
                    <a:lstStyle/>
                    <a:p>
                      <a:pPr marL="0" marR="0">
                        <a:lnSpc>
                          <a:spcPct val="115000"/>
                        </a:lnSpc>
                        <a:spcBef>
                          <a:spcPts val="0"/>
                        </a:spcBef>
                        <a:spcAft>
                          <a:spcPts val="0"/>
                        </a:spcAft>
                      </a:pPr>
                      <a:r>
                        <a:rPr lang="en-US" sz="1200" dirty="0">
                          <a:effectLst/>
                        </a:rPr>
                        <a:t>$</a:t>
                      </a:r>
                      <a:r>
                        <a:rPr lang="en-US" sz="1200" dirty="0" smtClean="0">
                          <a:effectLst/>
                        </a:rPr>
                        <a:t>8,926 </a:t>
                      </a:r>
                      <a:r>
                        <a:rPr lang="en-US" sz="1200" dirty="0">
                          <a:effectLst/>
                        </a:rPr>
                        <a:t>– $</a:t>
                      </a:r>
                      <a:r>
                        <a:rPr lang="en-US" sz="1200" dirty="0" smtClean="0">
                          <a:effectLst/>
                        </a:rPr>
                        <a:t>36,250</a:t>
                      </a:r>
                      <a:endParaRPr lang="en-US" sz="1100" dirty="0">
                        <a:effectLst/>
                        <a:latin typeface="Calibri"/>
                        <a:ea typeface="Calibri"/>
                        <a:cs typeface="Times New Roman"/>
                      </a:endParaRPr>
                    </a:p>
                  </a:txBody>
                  <a:tcPr marL="28575" marR="28575" marT="28575" marB="28575" anchor="ctr"/>
                </a:tc>
              </a:tr>
              <a:tr h="304800">
                <a:tc>
                  <a:txBody>
                    <a:bodyPr/>
                    <a:lstStyle/>
                    <a:p>
                      <a:pPr marL="0" marR="0">
                        <a:lnSpc>
                          <a:spcPct val="115000"/>
                        </a:lnSpc>
                        <a:spcBef>
                          <a:spcPts val="0"/>
                        </a:spcBef>
                        <a:spcAft>
                          <a:spcPts val="0"/>
                        </a:spcAft>
                      </a:pPr>
                      <a:r>
                        <a:rPr lang="en-US" sz="1200" dirty="0">
                          <a:effectLst/>
                        </a:rPr>
                        <a:t>25% Bracket</a:t>
                      </a:r>
                      <a:endParaRPr lang="en-US" sz="1100" dirty="0">
                        <a:effectLst/>
                        <a:latin typeface="Calibri"/>
                        <a:ea typeface="Calibri"/>
                        <a:cs typeface="Times New Roman"/>
                      </a:endParaRPr>
                    </a:p>
                  </a:txBody>
                  <a:tcPr marL="28575" marR="28575" marT="28575" marB="28575" anchor="ctr"/>
                </a:tc>
                <a:tc>
                  <a:txBody>
                    <a:bodyPr/>
                    <a:lstStyle/>
                    <a:p>
                      <a:pPr marL="0" marR="0">
                        <a:lnSpc>
                          <a:spcPct val="115000"/>
                        </a:lnSpc>
                        <a:spcBef>
                          <a:spcPts val="0"/>
                        </a:spcBef>
                        <a:spcAft>
                          <a:spcPts val="0"/>
                        </a:spcAft>
                      </a:pPr>
                      <a:r>
                        <a:rPr lang="en-US" sz="1200" dirty="0">
                          <a:effectLst/>
                        </a:rPr>
                        <a:t>$</a:t>
                      </a:r>
                      <a:r>
                        <a:rPr lang="en-US" sz="1200" dirty="0" smtClean="0">
                          <a:effectLst/>
                        </a:rPr>
                        <a:t>72,501 </a:t>
                      </a:r>
                      <a:r>
                        <a:rPr lang="en-US" sz="1200" dirty="0">
                          <a:effectLst/>
                        </a:rPr>
                        <a:t>– $</a:t>
                      </a:r>
                      <a:r>
                        <a:rPr lang="en-US" sz="1200" dirty="0" smtClean="0">
                          <a:effectLst/>
                        </a:rPr>
                        <a:t>146,400</a:t>
                      </a:r>
                      <a:endParaRPr lang="en-US" sz="1100" dirty="0">
                        <a:effectLst/>
                        <a:latin typeface="Calibri"/>
                        <a:ea typeface="Calibri"/>
                        <a:cs typeface="Times New Roman"/>
                      </a:endParaRPr>
                    </a:p>
                  </a:txBody>
                  <a:tcPr marL="28575" marR="28575" marT="28575" marB="28575" anchor="ctr"/>
                </a:tc>
                <a:tc>
                  <a:txBody>
                    <a:bodyPr/>
                    <a:lstStyle/>
                    <a:p>
                      <a:pPr marL="0" marR="0">
                        <a:lnSpc>
                          <a:spcPct val="115000"/>
                        </a:lnSpc>
                        <a:spcBef>
                          <a:spcPts val="0"/>
                        </a:spcBef>
                        <a:spcAft>
                          <a:spcPts val="0"/>
                        </a:spcAft>
                      </a:pPr>
                      <a:r>
                        <a:rPr lang="en-US" sz="1200" dirty="0">
                          <a:effectLst/>
                        </a:rPr>
                        <a:t>$</a:t>
                      </a:r>
                      <a:r>
                        <a:rPr lang="en-US" sz="1200" dirty="0" smtClean="0">
                          <a:effectLst/>
                        </a:rPr>
                        <a:t>36,251 </a:t>
                      </a:r>
                      <a:r>
                        <a:rPr lang="en-US" sz="1200" dirty="0">
                          <a:effectLst/>
                        </a:rPr>
                        <a:t>– </a:t>
                      </a:r>
                      <a:r>
                        <a:rPr lang="en-US" sz="1200" dirty="0" smtClean="0">
                          <a:effectLst/>
                        </a:rPr>
                        <a:t>$87,850</a:t>
                      </a:r>
                      <a:endParaRPr lang="en-US" sz="1100" dirty="0">
                        <a:effectLst/>
                        <a:latin typeface="Calibri"/>
                        <a:ea typeface="Calibri"/>
                        <a:cs typeface="Times New Roman"/>
                      </a:endParaRPr>
                    </a:p>
                  </a:txBody>
                  <a:tcPr marL="28575" marR="28575" marT="28575" marB="28575" anchor="ctr"/>
                </a:tc>
              </a:tr>
              <a:tr h="304800">
                <a:tc>
                  <a:txBody>
                    <a:bodyPr/>
                    <a:lstStyle/>
                    <a:p>
                      <a:pPr marL="0" marR="0">
                        <a:lnSpc>
                          <a:spcPct val="115000"/>
                        </a:lnSpc>
                        <a:spcBef>
                          <a:spcPts val="0"/>
                        </a:spcBef>
                        <a:spcAft>
                          <a:spcPts val="0"/>
                        </a:spcAft>
                      </a:pPr>
                      <a:r>
                        <a:rPr lang="en-US" sz="1200" dirty="0">
                          <a:effectLst/>
                        </a:rPr>
                        <a:t>28% Bracket</a:t>
                      </a:r>
                      <a:endParaRPr lang="en-US" sz="1100" dirty="0">
                        <a:effectLst/>
                        <a:latin typeface="Calibri"/>
                        <a:ea typeface="Calibri"/>
                        <a:cs typeface="Times New Roman"/>
                      </a:endParaRPr>
                    </a:p>
                  </a:txBody>
                  <a:tcPr marL="28575" marR="28575" marT="28575" marB="28575" anchor="ctr"/>
                </a:tc>
                <a:tc>
                  <a:txBody>
                    <a:bodyPr/>
                    <a:lstStyle/>
                    <a:p>
                      <a:pPr marL="0" marR="0">
                        <a:lnSpc>
                          <a:spcPct val="115000"/>
                        </a:lnSpc>
                        <a:spcBef>
                          <a:spcPts val="0"/>
                        </a:spcBef>
                        <a:spcAft>
                          <a:spcPts val="0"/>
                        </a:spcAft>
                      </a:pPr>
                      <a:r>
                        <a:rPr lang="en-US" sz="1200" dirty="0">
                          <a:effectLst/>
                        </a:rPr>
                        <a:t>$</a:t>
                      </a:r>
                      <a:r>
                        <a:rPr lang="en-US" sz="1200" dirty="0" smtClean="0">
                          <a:effectLst/>
                        </a:rPr>
                        <a:t>146,401 </a:t>
                      </a:r>
                      <a:r>
                        <a:rPr lang="en-US" sz="1200" dirty="0">
                          <a:effectLst/>
                        </a:rPr>
                        <a:t>– $</a:t>
                      </a:r>
                      <a:r>
                        <a:rPr lang="en-US" sz="1200" dirty="0" smtClean="0">
                          <a:effectLst/>
                        </a:rPr>
                        <a:t>223,050</a:t>
                      </a:r>
                      <a:endParaRPr lang="en-US" sz="1100" dirty="0">
                        <a:effectLst/>
                        <a:latin typeface="Calibri"/>
                        <a:ea typeface="Calibri"/>
                        <a:cs typeface="Times New Roman"/>
                      </a:endParaRPr>
                    </a:p>
                  </a:txBody>
                  <a:tcPr marL="28575" marR="28575" marT="28575" marB="28575" anchor="ctr"/>
                </a:tc>
                <a:tc>
                  <a:txBody>
                    <a:bodyPr/>
                    <a:lstStyle/>
                    <a:p>
                      <a:pPr marL="0" marR="0">
                        <a:lnSpc>
                          <a:spcPct val="115000"/>
                        </a:lnSpc>
                        <a:spcBef>
                          <a:spcPts val="0"/>
                        </a:spcBef>
                        <a:spcAft>
                          <a:spcPts val="0"/>
                        </a:spcAft>
                      </a:pPr>
                      <a:r>
                        <a:rPr lang="en-US" sz="1200" dirty="0" smtClean="0">
                          <a:effectLst/>
                        </a:rPr>
                        <a:t>$87,851– $183,250</a:t>
                      </a:r>
                      <a:endParaRPr lang="en-US" sz="1100" dirty="0">
                        <a:effectLst/>
                        <a:latin typeface="Calibri"/>
                        <a:ea typeface="Calibri"/>
                        <a:cs typeface="Times New Roman"/>
                      </a:endParaRPr>
                    </a:p>
                  </a:txBody>
                  <a:tcPr marL="28575" marR="28575" marT="28575" marB="28575" anchor="ctr"/>
                </a:tc>
              </a:tr>
              <a:tr h="304800">
                <a:tc>
                  <a:txBody>
                    <a:bodyPr/>
                    <a:lstStyle/>
                    <a:p>
                      <a:pPr marL="0" marR="0">
                        <a:lnSpc>
                          <a:spcPct val="115000"/>
                        </a:lnSpc>
                        <a:spcBef>
                          <a:spcPts val="0"/>
                        </a:spcBef>
                        <a:spcAft>
                          <a:spcPts val="0"/>
                        </a:spcAft>
                      </a:pPr>
                      <a:r>
                        <a:rPr lang="en-US" sz="1200" dirty="0">
                          <a:effectLst/>
                        </a:rPr>
                        <a:t>33% Bracket</a:t>
                      </a:r>
                      <a:endParaRPr lang="en-US" sz="1100" dirty="0">
                        <a:effectLst/>
                        <a:latin typeface="Calibri"/>
                        <a:ea typeface="Calibri"/>
                        <a:cs typeface="Times New Roman"/>
                      </a:endParaRPr>
                    </a:p>
                  </a:txBody>
                  <a:tcPr marL="28575" marR="28575" marT="28575" marB="28575" anchor="ctr"/>
                </a:tc>
                <a:tc>
                  <a:txBody>
                    <a:bodyPr/>
                    <a:lstStyle/>
                    <a:p>
                      <a:pPr marL="0" marR="0">
                        <a:lnSpc>
                          <a:spcPct val="115000"/>
                        </a:lnSpc>
                        <a:spcBef>
                          <a:spcPts val="0"/>
                        </a:spcBef>
                        <a:spcAft>
                          <a:spcPts val="0"/>
                        </a:spcAft>
                      </a:pPr>
                      <a:r>
                        <a:rPr lang="en-US" sz="1200" dirty="0">
                          <a:effectLst/>
                        </a:rPr>
                        <a:t>$</a:t>
                      </a:r>
                      <a:r>
                        <a:rPr lang="en-US" sz="1200" dirty="0" smtClean="0">
                          <a:effectLst/>
                        </a:rPr>
                        <a:t>223,051 – </a:t>
                      </a:r>
                      <a:r>
                        <a:rPr lang="en-US" sz="1200" dirty="0">
                          <a:effectLst/>
                        </a:rPr>
                        <a:t>$</a:t>
                      </a:r>
                      <a:r>
                        <a:rPr lang="en-US" sz="1200" dirty="0" smtClean="0">
                          <a:effectLst/>
                        </a:rPr>
                        <a:t>398,350</a:t>
                      </a:r>
                      <a:endParaRPr lang="en-US" sz="1100" dirty="0">
                        <a:effectLst/>
                        <a:latin typeface="Calibri"/>
                        <a:ea typeface="Calibri"/>
                        <a:cs typeface="Times New Roman"/>
                      </a:endParaRPr>
                    </a:p>
                  </a:txBody>
                  <a:tcPr marL="28575" marR="28575" marT="28575" marB="28575" anchor="ctr"/>
                </a:tc>
                <a:tc>
                  <a:txBody>
                    <a:bodyPr/>
                    <a:lstStyle/>
                    <a:p>
                      <a:pPr marL="0" marR="0">
                        <a:lnSpc>
                          <a:spcPct val="115000"/>
                        </a:lnSpc>
                        <a:spcBef>
                          <a:spcPts val="0"/>
                        </a:spcBef>
                        <a:spcAft>
                          <a:spcPts val="0"/>
                        </a:spcAft>
                      </a:pPr>
                      <a:r>
                        <a:rPr lang="en-US" sz="1200" dirty="0" smtClean="0">
                          <a:effectLst/>
                        </a:rPr>
                        <a:t>$183,251 </a:t>
                      </a:r>
                      <a:r>
                        <a:rPr lang="en-US" sz="1200" dirty="0">
                          <a:effectLst/>
                        </a:rPr>
                        <a:t>– </a:t>
                      </a:r>
                      <a:r>
                        <a:rPr lang="en-US" sz="1200" dirty="0" smtClean="0">
                          <a:effectLst/>
                        </a:rPr>
                        <a:t>$398,350</a:t>
                      </a:r>
                      <a:endParaRPr lang="en-US" sz="1100" dirty="0">
                        <a:effectLst/>
                        <a:latin typeface="Calibri"/>
                        <a:ea typeface="Calibri"/>
                        <a:cs typeface="Times New Roman"/>
                      </a:endParaRPr>
                    </a:p>
                  </a:txBody>
                  <a:tcPr marL="28575" marR="28575" marT="28575" marB="28575" anchor="ctr"/>
                </a:tc>
              </a:tr>
              <a:tr h="304800">
                <a:tc>
                  <a:txBody>
                    <a:bodyPr/>
                    <a:lstStyle/>
                    <a:p>
                      <a:pPr marL="0" marR="0">
                        <a:lnSpc>
                          <a:spcPct val="115000"/>
                        </a:lnSpc>
                        <a:spcBef>
                          <a:spcPts val="0"/>
                        </a:spcBef>
                        <a:spcAft>
                          <a:spcPts val="0"/>
                        </a:spcAft>
                      </a:pPr>
                      <a:r>
                        <a:rPr lang="en-US" sz="1200" dirty="0">
                          <a:effectLst/>
                        </a:rPr>
                        <a:t>35% Bracket</a:t>
                      </a:r>
                      <a:endParaRPr lang="en-US" sz="1100" dirty="0">
                        <a:effectLst/>
                        <a:latin typeface="Calibri"/>
                        <a:ea typeface="Calibri"/>
                        <a:cs typeface="Times New Roman"/>
                      </a:endParaRPr>
                    </a:p>
                  </a:txBody>
                  <a:tcPr marL="28575" marR="28575" marT="28575" marB="28575" anchor="ctr"/>
                </a:tc>
                <a:tc>
                  <a:txBody>
                    <a:bodyPr/>
                    <a:lstStyle/>
                    <a:p>
                      <a:pPr marL="0" marR="0">
                        <a:lnSpc>
                          <a:spcPct val="115000"/>
                        </a:lnSpc>
                        <a:spcBef>
                          <a:spcPts val="0"/>
                        </a:spcBef>
                        <a:spcAft>
                          <a:spcPts val="0"/>
                        </a:spcAft>
                      </a:pPr>
                      <a:r>
                        <a:rPr lang="en-US" sz="1200" dirty="0" smtClean="0">
                          <a:effectLst/>
                        </a:rPr>
                        <a:t>$398,351 - $450,000</a:t>
                      </a:r>
                      <a:endParaRPr lang="en-US" sz="1100" dirty="0">
                        <a:effectLst/>
                        <a:latin typeface="Calibri"/>
                        <a:ea typeface="Calibri"/>
                        <a:cs typeface="Times New Roman"/>
                      </a:endParaRPr>
                    </a:p>
                  </a:txBody>
                  <a:tcPr marL="28575" marR="28575" marT="28575" marB="28575" anchor="ctr"/>
                </a:tc>
                <a:tc>
                  <a:txBody>
                    <a:bodyPr/>
                    <a:lstStyle/>
                    <a:p>
                      <a:pPr marL="0" marR="0">
                        <a:lnSpc>
                          <a:spcPct val="115000"/>
                        </a:lnSpc>
                        <a:spcBef>
                          <a:spcPts val="0"/>
                        </a:spcBef>
                        <a:spcAft>
                          <a:spcPts val="0"/>
                        </a:spcAft>
                      </a:pPr>
                      <a:r>
                        <a:rPr lang="en-US" sz="1200" dirty="0" smtClean="0">
                          <a:effectLst/>
                        </a:rPr>
                        <a:t>$398,351 - $400,000</a:t>
                      </a:r>
                      <a:endParaRPr lang="en-US" sz="1100" dirty="0">
                        <a:effectLst/>
                        <a:latin typeface="Calibri"/>
                        <a:ea typeface="Calibri"/>
                        <a:cs typeface="Times New Roman"/>
                      </a:endParaRPr>
                    </a:p>
                  </a:txBody>
                  <a:tcPr marL="28575" marR="28575" marT="28575" marB="28575" anchor="ctr"/>
                </a:tc>
              </a:tr>
              <a:tr h="304800">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100" dirty="0" smtClean="0">
                          <a:effectLst/>
                        </a:rPr>
                        <a:t>39.6% Bracket</a:t>
                      </a:r>
                      <a:endParaRPr lang="en-US" sz="1100" dirty="0">
                        <a:effectLst/>
                        <a:latin typeface="Calibri"/>
                        <a:ea typeface="Calibri"/>
                        <a:cs typeface="Times New Roman"/>
                      </a:endParaRPr>
                    </a:p>
                  </a:txBody>
                  <a:tcPr marL="28575" marR="28575" marT="28575" marB="28575" anchor="ctr"/>
                </a:tc>
                <a:tc>
                  <a:txBody>
                    <a:bodyPr/>
                    <a:lstStyle/>
                    <a:p>
                      <a:pPr marL="0" marR="0">
                        <a:lnSpc>
                          <a:spcPct val="115000"/>
                        </a:lnSpc>
                        <a:spcBef>
                          <a:spcPts val="0"/>
                        </a:spcBef>
                        <a:spcAft>
                          <a:spcPts val="0"/>
                        </a:spcAft>
                      </a:pPr>
                      <a:r>
                        <a:rPr lang="en-US" sz="1200" dirty="0" smtClean="0">
                          <a:effectLst/>
                        </a:rPr>
                        <a:t>$450,001</a:t>
                      </a:r>
                      <a:r>
                        <a:rPr lang="en-US" sz="1200" baseline="0" dirty="0" smtClean="0">
                          <a:effectLst/>
                        </a:rPr>
                        <a:t> or More</a:t>
                      </a:r>
                      <a:endParaRPr lang="en-US" sz="1200" dirty="0">
                        <a:effectLst/>
                        <a:latin typeface="Calibri"/>
                        <a:ea typeface="Calibri"/>
                        <a:cs typeface="Times New Roman"/>
                      </a:endParaRPr>
                    </a:p>
                  </a:txBody>
                  <a:tcPr marL="28575" marR="28575" marT="28575" marB="28575" anchor="ctr"/>
                </a:tc>
                <a:tc>
                  <a:txBody>
                    <a:bodyPr/>
                    <a:lstStyle/>
                    <a:p>
                      <a:pPr marL="0" marR="0">
                        <a:lnSpc>
                          <a:spcPct val="115000"/>
                        </a:lnSpc>
                        <a:spcBef>
                          <a:spcPts val="0"/>
                        </a:spcBef>
                        <a:spcAft>
                          <a:spcPts val="0"/>
                        </a:spcAft>
                      </a:pPr>
                      <a:r>
                        <a:rPr lang="en-US" sz="1200" dirty="0" smtClean="0">
                          <a:effectLst/>
                        </a:rPr>
                        <a:t>$400,001 or</a:t>
                      </a:r>
                      <a:r>
                        <a:rPr lang="en-US" sz="1200" baseline="0" dirty="0" smtClean="0">
                          <a:effectLst/>
                        </a:rPr>
                        <a:t> More</a:t>
                      </a:r>
                      <a:endParaRPr lang="en-US" sz="1200" dirty="0">
                        <a:effectLst/>
                        <a:latin typeface="Calibri"/>
                        <a:ea typeface="Calibri"/>
                        <a:cs typeface="Times New Roman"/>
                      </a:endParaRPr>
                    </a:p>
                  </a:txBody>
                  <a:tcPr marL="28575" marR="28575" marT="28575" marB="28575" anchor="ctr"/>
                </a:tc>
              </a:tr>
            </a:tbl>
          </a:graphicData>
        </a:graphic>
      </p:graphicFrame>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marL="365760" indent="-256032" fontAlgn="auto">
              <a:spcAft>
                <a:spcPts val="0"/>
              </a:spcAft>
              <a:buFont typeface="Wingdings 3"/>
              <a:buChar char=""/>
              <a:defRPr/>
            </a:pPr>
            <a:r>
              <a:rPr lang="en-US" b="1" dirty="0" smtClean="0"/>
              <a:t>Payroll Tax Break Ends: </a:t>
            </a:r>
            <a:r>
              <a:rPr lang="en-US" dirty="0" smtClean="0"/>
              <a:t>Reversion of Social Security Tax to 6.2% for the first $113,700 of wages</a:t>
            </a:r>
            <a:endParaRPr lang="en-US" b="1" dirty="0" smtClean="0"/>
          </a:p>
          <a:p>
            <a:pPr marL="365760" indent="-256032" fontAlgn="auto">
              <a:spcAft>
                <a:spcPts val="0"/>
              </a:spcAft>
              <a:buFont typeface="Wingdings 3"/>
              <a:buChar char=""/>
              <a:defRPr/>
            </a:pPr>
            <a:endParaRPr lang="en-US" dirty="0" smtClean="0"/>
          </a:p>
          <a:p>
            <a:pPr marL="365760" indent="-256032" fontAlgn="auto">
              <a:spcAft>
                <a:spcPts val="0"/>
              </a:spcAft>
              <a:buFont typeface="Wingdings 3"/>
              <a:buChar char=""/>
              <a:defRPr/>
            </a:pPr>
            <a:r>
              <a:rPr lang="en-US" b="1" dirty="0" smtClean="0"/>
              <a:t>Section </a:t>
            </a:r>
            <a:r>
              <a:rPr lang="en-US" b="1" dirty="0"/>
              <a:t>179 D</a:t>
            </a:r>
            <a:r>
              <a:rPr lang="en-US" b="1" dirty="0" smtClean="0"/>
              <a:t>eductions </a:t>
            </a:r>
            <a:r>
              <a:rPr lang="en-US" dirty="0"/>
              <a:t>– </a:t>
            </a:r>
          </a:p>
          <a:p>
            <a:pPr marL="365760" indent="-256032" fontAlgn="auto">
              <a:spcAft>
                <a:spcPts val="0"/>
              </a:spcAft>
              <a:buFont typeface="Wingdings 3"/>
              <a:buChar char=""/>
              <a:defRPr/>
            </a:pPr>
            <a:r>
              <a:rPr lang="en-US" dirty="0" smtClean="0"/>
              <a:t>$500,000 deduction limit for 2013</a:t>
            </a:r>
          </a:p>
          <a:p>
            <a:pPr marL="365760" indent="-256032" fontAlgn="auto">
              <a:spcAft>
                <a:spcPts val="0"/>
              </a:spcAft>
              <a:buFont typeface="Wingdings 3"/>
              <a:buChar char=""/>
              <a:defRPr/>
            </a:pPr>
            <a:r>
              <a:rPr lang="en-US" dirty="0" smtClean="0"/>
              <a:t>Retroactive to 2012</a:t>
            </a:r>
          </a:p>
          <a:p>
            <a:pPr marL="365760" indent="-256032" fontAlgn="auto">
              <a:spcAft>
                <a:spcPts val="0"/>
              </a:spcAft>
              <a:buFont typeface="Wingdings 3"/>
              <a:buChar char=""/>
              <a:defRPr/>
            </a:pPr>
            <a:r>
              <a:rPr lang="en-US" dirty="0" smtClean="0"/>
              <a:t>Limit will drop to $25,000 in 2014</a:t>
            </a:r>
            <a:r>
              <a:rPr lang="en-US" dirty="0"/>
              <a:t> </a:t>
            </a:r>
            <a:r>
              <a:rPr lang="en-US" dirty="0" smtClean="0"/>
              <a:t>without </a:t>
            </a:r>
            <a:r>
              <a:rPr lang="en-US" dirty="0"/>
              <a:t>Congressional </a:t>
            </a:r>
            <a:r>
              <a:rPr lang="en-US" dirty="0" smtClean="0"/>
              <a:t>action </a:t>
            </a:r>
          </a:p>
          <a:p>
            <a:pPr marL="365760" indent="-256032" fontAlgn="auto">
              <a:spcAft>
                <a:spcPts val="0"/>
              </a:spcAft>
              <a:buFont typeface="Wingdings 3"/>
              <a:buChar char=""/>
              <a:defRPr/>
            </a:pPr>
            <a:r>
              <a:rPr lang="en-US" dirty="0" smtClean="0"/>
              <a:t>Bonus </a:t>
            </a:r>
            <a:r>
              <a:rPr lang="en-US" dirty="0"/>
              <a:t>depreciation rate of 50% for certain new fixed asset purchases, which was set to expire at the end of 2012, </a:t>
            </a:r>
            <a:r>
              <a:rPr lang="en-US" dirty="0" smtClean="0"/>
              <a:t>now extended through 2013</a:t>
            </a:r>
          </a:p>
          <a:p>
            <a:pPr marL="365760" indent="-256032" fontAlgn="auto">
              <a:spcAft>
                <a:spcPts val="0"/>
              </a:spcAft>
              <a:buFont typeface="Wingdings 3"/>
              <a:buChar char=""/>
              <a:defRPr/>
            </a:pPr>
            <a:r>
              <a:rPr lang="en-US" dirty="0" smtClean="0"/>
              <a:t>Deduction </a:t>
            </a:r>
            <a:r>
              <a:rPr lang="en-US" dirty="0"/>
              <a:t>limits and depreciation rates </a:t>
            </a:r>
            <a:r>
              <a:rPr lang="en-US" dirty="0" smtClean="0"/>
              <a:t>will eventually </a:t>
            </a:r>
            <a:r>
              <a:rPr lang="en-US" dirty="0"/>
              <a:t>expire, so </a:t>
            </a:r>
            <a:r>
              <a:rPr lang="en-US" dirty="0" smtClean="0"/>
              <a:t>take advantage </a:t>
            </a:r>
            <a:r>
              <a:rPr lang="en-US" dirty="0"/>
              <a:t>of this while you </a:t>
            </a:r>
            <a:r>
              <a:rPr lang="en-US" dirty="0" smtClean="0"/>
              <a:t>can</a:t>
            </a:r>
            <a:endParaRPr lang="en-US" dirty="0"/>
          </a:p>
          <a:p>
            <a:pPr marL="365760" indent="-256032" fontAlgn="auto">
              <a:spcAft>
                <a:spcPts val="0"/>
              </a:spcAft>
              <a:buFont typeface="Wingdings 3"/>
              <a:buChar char=""/>
              <a:defRPr/>
            </a:pPr>
            <a:endParaRPr lang="en-US" b="1" dirty="0" smtClean="0"/>
          </a:p>
          <a:p>
            <a:pPr marL="365760" indent="-256032" fontAlgn="auto">
              <a:spcAft>
                <a:spcPts val="0"/>
              </a:spcAft>
              <a:buFont typeface="Wingdings 3"/>
              <a:buChar char=""/>
              <a:defRPr/>
            </a:pPr>
            <a:r>
              <a:rPr lang="en-US" b="1" dirty="0" smtClean="0"/>
              <a:t>Work </a:t>
            </a:r>
            <a:r>
              <a:rPr lang="en-US" b="1" dirty="0"/>
              <a:t>Opportunity Tax Credit </a:t>
            </a:r>
            <a:r>
              <a:rPr lang="en-US" dirty="0"/>
              <a:t>– </a:t>
            </a:r>
            <a:r>
              <a:rPr lang="en-US" dirty="0" smtClean="0"/>
              <a:t>Businesses </a:t>
            </a:r>
            <a:r>
              <a:rPr lang="en-US" dirty="0"/>
              <a:t>that hire veterans or individuals from underserved communities will continue to earn tax credits based on the new hire’s income</a:t>
            </a:r>
            <a:r>
              <a:rPr lang="en-US" dirty="0" smtClean="0"/>
              <a:t>.</a:t>
            </a:r>
            <a:r>
              <a:rPr lang="en-US" b="1" i="1" dirty="0" smtClean="0"/>
              <a:t>  </a:t>
            </a:r>
            <a:r>
              <a:rPr lang="en-US" dirty="0" smtClean="0"/>
              <a:t>Without Congressional action, this will expire after 2013</a:t>
            </a:r>
            <a:endParaRPr lang="en-US" dirty="0"/>
          </a:p>
          <a:p>
            <a:pPr marL="365760" indent="-256032" fontAlgn="auto">
              <a:spcAft>
                <a:spcPts val="0"/>
              </a:spcAft>
              <a:buFont typeface="Wingdings 3"/>
              <a:buChar char=""/>
              <a:defRPr/>
            </a:pPr>
            <a:endParaRPr lang="en-US" b="1" dirty="0" smtClean="0"/>
          </a:p>
          <a:p>
            <a:pPr marL="365760" indent="-256032" fontAlgn="auto">
              <a:spcAft>
                <a:spcPts val="0"/>
              </a:spcAft>
              <a:buFont typeface="Wingdings 3"/>
              <a:buChar char=""/>
              <a:defRPr/>
            </a:pPr>
            <a:r>
              <a:rPr lang="en-US" b="1" dirty="0" smtClean="0"/>
              <a:t>Research </a:t>
            </a:r>
            <a:r>
              <a:rPr lang="en-US" b="1" dirty="0"/>
              <a:t>and Experimentation Tax Credit </a:t>
            </a:r>
            <a:r>
              <a:rPr lang="en-US" dirty="0"/>
              <a:t>– Along with applying retroactively to 2012, this tax credit will also be in place throughout 2013</a:t>
            </a:r>
          </a:p>
          <a:p>
            <a:pPr marL="365760" indent="-256032" fontAlgn="auto">
              <a:spcAft>
                <a:spcPts val="0"/>
              </a:spcAft>
              <a:buFont typeface="Wingdings 3"/>
              <a:buChar char=""/>
              <a:defRPr/>
            </a:pPr>
            <a:endParaRPr lang="en-US" dirty="0" smtClean="0"/>
          </a:p>
        </p:txBody>
      </p:sp>
      <p:sp>
        <p:nvSpPr>
          <p:cNvPr id="2" name="Title 1"/>
          <p:cNvSpPr>
            <a:spLocks noGrp="1"/>
          </p:cNvSpPr>
          <p:nvPr>
            <p:ph type="title"/>
          </p:nvPr>
        </p:nvSpPr>
        <p:spPr/>
        <p:txBody>
          <a:bodyPr/>
          <a:lstStyle/>
          <a:p>
            <a:pPr algn="ctr" fontAlgn="auto">
              <a:spcAft>
                <a:spcPts val="0"/>
              </a:spcAft>
              <a:defRPr/>
            </a:pPr>
            <a:r>
              <a:rPr lang="en-US" dirty="0" smtClean="0">
                <a:latin typeface="Californian FB" pitchFamily="18" charset="0"/>
              </a:rPr>
              <a:t>Major Changes for Tax Year 2013</a:t>
            </a:r>
            <a:endParaRPr lang="en-US" dirty="0"/>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09728" indent="0" fontAlgn="auto">
              <a:spcAft>
                <a:spcPts val="0"/>
              </a:spcAft>
              <a:buFont typeface="Wingdings 3"/>
              <a:buNone/>
              <a:defRPr/>
            </a:pPr>
            <a:endParaRPr lang="en-US" dirty="0" smtClean="0"/>
          </a:p>
          <a:p>
            <a:pPr marL="365760" indent="-256032" fontAlgn="auto">
              <a:spcAft>
                <a:spcPts val="0"/>
              </a:spcAft>
              <a:buFont typeface="Wingdings 3"/>
              <a:buChar char=""/>
              <a:defRPr/>
            </a:pPr>
            <a:r>
              <a:rPr lang="en-US" dirty="0" smtClean="0"/>
              <a:t>Capital Gains Tax Rate Changes	</a:t>
            </a:r>
          </a:p>
          <a:p>
            <a:pPr marL="621792" lvl="1" fontAlgn="auto">
              <a:spcBef>
                <a:spcPts val="324"/>
              </a:spcBef>
              <a:spcAft>
                <a:spcPts val="0"/>
              </a:spcAft>
              <a:buFont typeface="Verdana"/>
              <a:buChar char="◦"/>
              <a:defRPr/>
            </a:pPr>
            <a:r>
              <a:rPr lang="en-US" dirty="0" smtClean="0"/>
              <a:t>Long-Term capital gains rate increases from 15% to 20% for the highest tax bracket (39.6%)</a:t>
            </a:r>
          </a:p>
          <a:p>
            <a:pPr marL="621792" lvl="1" fontAlgn="auto">
              <a:spcBef>
                <a:spcPts val="324"/>
              </a:spcBef>
              <a:spcAft>
                <a:spcPts val="0"/>
              </a:spcAft>
              <a:buFont typeface="Verdana"/>
              <a:buChar char="◦"/>
              <a:defRPr/>
            </a:pPr>
            <a:endParaRPr lang="en-US" dirty="0" smtClean="0"/>
          </a:p>
          <a:p>
            <a:pPr marL="621792" lvl="1" fontAlgn="auto">
              <a:spcBef>
                <a:spcPts val="324"/>
              </a:spcBef>
              <a:spcAft>
                <a:spcPts val="0"/>
              </a:spcAft>
              <a:buFont typeface="Verdana"/>
              <a:buChar char="◦"/>
              <a:defRPr/>
            </a:pPr>
            <a:r>
              <a:rPr lang="en-US" dirty="0" smtClean="0"/>
              <a:t>Short-Term gains to remain at ordinary income tax rate capped at 39.6% for 2013</a:t>
            </a:r>
          </a:p>
          <a:p>
            <a:pPr marL="621792" lvl="1" fontAlgn="auto">
              <a:spcBef>
                <a:spcPts val="324"/>
              </a:spcBef>
              <a:spcAft>
                <a:spcPts val="0"/>
              </a:spcAft>
              <a:buFont typeface="Verdana"/>
              <a:buChar char="◦"/>
              <a:defRPr/>
            </a:pPr>
            <a:endParaRPr lang="en-US" dirty="0" smtClean="0"/>
          </a:p>
          <a:p>
            <a:pPr marL="621792" lvl="1" fontAlgn="auto">
              <a:spcBef>
                <a:spcPts val="324"/>
              </a:spcBef>
              <a:spcAft>
                <a:spcPts val="0"/>
              </a:spcAft>
              <a:buFont typeface="Verdana"/>
              <a:buChar char="◦"/>
              <a:defRPr/>
            </a:pPr>
            <a:r>
              <a:rPr lang="en-US" dirty="0" smtClean="0"/>
              <a:t>Favorable capital gains rates made </a:t>
            </a:r>
            <a:r>
              <a:rPr lang="en-US" b="1" dirty="0" smtClean="0"/>
              <a:t>permanent</a:t>
            </a:r>
          </a:p>
          <a:p>
            <a:pPr marL="621792" lvl="1" fontAlgn="auto">
              <a:spcBef>
                <a:spcPts val="324"/>
              </a:spcBef>
              <a:spcAft>
                <a:spcPts val="0"/>
              </a:spcAft>
              <a:buFont typeface="Verdana"/>
              <a:buChar char="◦"/>
              <a:defRPr/>
            </a:pPr>
            <a:endParaRPr lang="en-US" b="1" dirty="0" smtClean="0"/>
          </a:p>
          <a:p>
            <a:pPr marL="621792" lvl="1" fontAlgn="auto">
              <a:spcBef>
                <a:spcPts val="324"/>
              </a:spcBef>
              <a:spcAft>
                <a:spcPts val="0"/>
              </a:spcAft>
              <a:buFont typeface="Verdana"/>
              <a:buChar char="◦"/>
              <a:defRPr/>
            </a:pPr>
            <a:r>
              <a:rPr lang="en-US" dirty="0" smtClean="0"/>
              <a:t>Qualified dividend rule made </a:t>
            </a:r>
            <a:r>
              <a:rPr lang="en-US" b="1" dirty="0" smtClean="0"/>
              <a:t>permanent</a:t>
            </a:r>
            <a:endParaRPr lang="en-US" dirty="0"/>
          </a:p>
        </p:txBody>
      </p:sp>
      <p:sp>
        <p:nvSpPr>
          <p:cNvPr id="2" name="Title 1"/>
          <p:cNvSpPr>
            <a:spLocks noGrp="1"/>
          </p:cNvSpPr>
          <p:nvPr>
            <p:ph type="title"/>
          </p:nvPr>
        </p:nvSpPr>
        <p:spPr/>
        <p:txBody>
          <a:bodyPr/>
          <a:lstStyle/>
          <a:p>
            <a:pPr algn="ctr" fontAlgn="auto">
              <a:spcAft>
                <a:spcPts val="0"/>
              </a:spcAft>
              <a:defRPr/>
            </a:pPr>
            <a:r>
              <a:rPr lang="en-US" dirty="0" smtClean="0">
                <a:latin typeface="Californian FB" pitchFamily="18" charset="0"/>
              </a:rPr>
              <a:t>Major Changes for Tax Year 2013</a:t>
            </a:r>
            <a:endParaRPr lang="en-US" dirty="0"/>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n-US" dirty="0" smtClean="0">
                <a:latin typeface="Californian FB" pitchFamily="18" charset="0"/>
              </a:rPr>
              <a:t>Major Changes for Tax Year 2013</a:t>
            </a:r>
            <a:endParaRPr lang="en-US" dirty="0"/>
          </a:p>
        </p:txBody>
      </p:sp>
      <p:sp>
        <p:nvSpPr>
          <p:cNvPr id="25602" name="Content Placeholder 3"/>
          <p:cNvSpPr>
            <a:spLocks noGrp="1"/>
          </p:cNvSpPr>
          <p:nvPr>
            <p:ph idx="1"/>
          </p:nvPr>
        </p:nvSpPr>
        <p:spPr/>
        <p:txBody>
          <a:bodyPr/>
          <a:lstStyle/>
          <a:p>
            <a:r>
              <a:rPr lang="en-US" smtClean="0"/>
              <a:t>Itemized Deduction and Personal Exemption Phase-Outs Return</a:t>
            </a:r>
          </a:p>
          <a:p>
            <a:pPr marL="688975" lvl="2" indent="-342900">
              <a:spcBef>
                <a:spcPts val="400"/>
              </a:spcBef>
              <a:buClr>
                <a:schemeClr val="accent1"/>
              </a:buClr>
              <a:buSzPct val="68000"/>
              <a:buFont typeface="Courier New" pitchFamily="49" charset="0"/>
              <a:buChar char="o"/>
            </a:pPr>
            <a:r>
              <a:rPr lang="en-US" smtClean="0"/>
              <a:t>Itemized deductions reduced by one-third of 80 percent of the total itemized deductions claimed, or by 3 percent of the adjusted gross income exceeding a specific inflation-indexed threshold--whichever is less.</a:t>
            </a:r>
          </a:p>
          <a:p>
            <a:pPr marL="688975" lvl="2" indent="-342900">
              <a:spcBef>
                <a:spcPts val="400"/>
              </a:spcBef>
              <a:buClr>
                <a:schemeClr val="accent1"/>
              </a:buClr>
              <a:buSzPct val="68000"/>
              <a:buFont typeface="Courier New" pitchFamily="49" charset="0"/>
              <a:buChar char="o"/>
            </a:pPr>
            <a:endParaRPr lang="en-US" smtClean="0"/>
          </a:p>
          <a:p>
            <a:r>
              <a:rPr lang="en-US" sz="2600" smtClean="0"/>
              <a:t>Medical Deduction Threshold Increased from 7.5% to 10%, except for those who are 65 or older in 2013-2016 (either spouse)</a:t>
            </a:r>
            <a:endParaRPr lang="en-US" smtClean="0"/>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365760" indent="-256032" fontAlgn="auto">
              <a:spcAft>
                <a:spcPts val="0"/>
              </a:spcAft>
              <a:buFont typeface="Wingdings 3"/>
              <a:buChar char=""/>
              <a:defRPr/>
            </a:pPr>
            <a:r>
              <a:rPr lang="en-US" sz="2200" dirty="0" smtClean="0"/>
              <a:t>Tax Brackets made permanent and will be adjusted for inflation in subsequent years</a:t>
            </a:r>
          </a:p>
          <a:p>
            <a:pPr marL="365760" indent="-256032" fontAlgn="auto">
              <a:spcAft>
                <a:spcPts val="0"/>
              </a:spcAft>
              <a:buFont typeface="Wingdings 3"/>
              <a:buChar char=""/>
              <a:defRPr/>
            </a:pPr>
            <a:endParaRPr lang="en-US" sz="2200" dirty="0" smtClean="0"/>
          </a:p>
          <a:p>
            <a:pPr marL="365760" indent="-256032" fontAlgn="auto">
              <a:spcAft>
                <a:spcPts val="0"/>
              </a:spcAft>
              <a:buFont typeface="Wingdings 3"/>
              <a:buChar char=""/>
              <a:defRPr/>
            </a:pPr>
            <a:r>
              <a:rPr lang="en-US" sz="2200" dirty="0" smtClean="0"/>
              <a:t>Right to send IRA distribution to charity expires at the end of 2013</a:t>
            </a:r>
          </a:p>
          <a:p>
            <a:pPr marL="109728" indent="0" fontAlgn="auto">
              <a:spcAft>
                <a:spcPts val="0"/>
              </a:spcAft>
              <a:buFont typeface="Wingdings 3"/>
              <a:buNone/>
              <a:defRPr/>
            </a:pPr>
            <a:endParaRPr lang="en-US" sz="2200" dirty="0" smtClean="0"/>
          </a:p>
          <a:p>
            <a:pPr marL="365760" indent="-256032" fontAlgn="auto">
              <a:spcAft>
                <a:spcPts val="0"/>
              </a:spcAft>
              <a:buFont typeface="Wingdings 3"/>
              <a:buChar char=""/>
              <a:defRPr/>
            </a:pPr>
            <a:r>
              <a:rPr lang="en-US" sz="2200" dirty="0" smtClean="0"/>
              <a:t>Debt Forgiveness on Short Sales and Foreclosures </a:t>
            </a:r>
            <a:r>
              <a:rPr lang="en-US" sz="2200" dirty="0"/>
              <a:t>e</a:t>
            </a:r>
            <a:r>
              <a:rPr lang="en-US" sz="2200" dirty="0" smtClean="0"/>
              <a:t>xpires at the end of 2013</a:t>
            </a:r>
          </a:p>
          <a:p>
            <a:pPr marL="365760" indent="-256032" fontAlgn="auto">
              <a:spcAft>
                <a:spcPts val="0"/>
              </a:spcAft>
              <a:buFont typeface="Wingdings 3"/>
              <a:buChar char=""/>
              <a:defRPr/>
            </a:pPr>
            <a:endParaRPr lang="en-US" sz="2200" dirty="0" smtClean="0"/>
          </a:p>
          <a:p>
            <a:pPr marL="365760" indent="-256032" fontAlgn="auto">
              <a:spcAft>
                <a:spcPts val="0"/>
              </a:spcAft>
              <a:buFont typeface="Wingdings 3"/>
              <a:buChar char=""/>
              <a:defRPr/>
            </a:pPr>
            <a:r>
              <a:rPr lang="en-US" sz="2200" dirty="0"/>
              <a:t>Student Loan Interest Deduction patched to include all years of payback </a:t>
            </a:r>
            <a:r>
              <a:rPr lang="en-US" sz="2200" dirty="0" smtClean="0"/>
              <a:t>(capped </a:t>
            </a:r>
            <a:r>
              <a:rPr lang="en-US" sz="2200" dirty="0"/>
              <a:t>at $</a:t>
            </a:r>
            <a:r>
              <a:rPr lang="en-US" sz="2200" dirty="0" smtClean="0"/>
              <a:t>2,500 per year)</a:t>
            </a:r>
          </a:p>
          <a:p>
            <a:pPr marL="365760" indent="-256032" fontAlgn="auto">
              <a:spcAft>
                <a:spcPts val="0"/>
              </a:spcAft>
              <a:buFont typeface="Wingdings 3"/>
              <a:buChar char=""/>
              <a:defRPr/>
            </a:pPr>
            <a:endParaRPr lang="en-US" sz="2200" dirty="0" smtClean="0"/>
          </a:p>
          <a:p>
            <a:pPr marL="365760" indent="-256032" fontAlgn="auto">
              <a:spcAft>
                <a:spcPts val="0"/>
              </a:spcAft>
              <a:buFont typeface="Wingdings 3"/>
              <a:buChar char=""/>
              <a:defRPr/>
            </a:pPr>
            <a:r>
              <a:rPr lang="en-US" sz="2200" dirty="0" smtClean="0"/>
              <a:t>Earned Income Credit Overhaul (2013-2017)</a:t>
            </a:r>
          </a:p>
        </p:txBody>
      </p:sp>
      <p:sp>
        <p:nvSpPr>
          <p:cNvPr id="2" name="Title 1"/>
          <p:cNvSpPr>
            <a:spLocks noGrp="1"/>
          </p:cNvSpPr>
          <p:nvPr>
            <p:ph type="title"/>
          </p:nvPr>
        </p:nvSpPr>
        <p:spPr/>
        <p:txBody>
          <a:bodyPr/>
          <a:lstStyle/>
          <a:p>
            <a:pPr algn="ctr" fontAlgn="auto">
              <a:spcAft>
                <a:spcPts val="0"/>
              </a:spcAft>
              <a:defRPr/>
            </a:pPr>
            <a:r>
              <a:rPr lang="en-US" dirty="0" smtClean="0">
                <a:latin typeface="Californian FB" pitchFamily="18" charset="0"/>
              </a:rPr>
              <a:t>Major Changes for Tax Year 2013</a:t>
            </a:r>
            <a:endParaRPr lang="en-US" dirty="0"/>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365760" indent="-256032" fontAlgn="auto">
              <a:spcAft>
                <a:spcPts val="0"/>
              </a:spcAft>
              <a:buFont typeface="Wingdings 3"/>
              <a:buChar char=""/>
              <a:defRPr/>
            </a:pPr>
            <a:r>
              <a:rPr lang="en-US" b="1" dirty="0" smtClean="0"/>
              <a:t>An additional 3.8% tax on:</a:t>
            </a:r>
          </a:p>
          <a:p>
            <a:pPr marL="365760" indent="-256032" fontAlgn="auto">
              <a:spcAft>
                <a:spcPts val="0"/>
              </a:spcAft>
              <a:buFont typeface="Wingdings 3"/>
              <a:buChar char=""/>
              <a:defRPr/>
            </a:pPr>
            <a:endParaRPr lang="en-US" dirty="0" smtClean="0"/>
          </a:p>
          <a:p>
            <a:pPr marL="365760" indent="-256032" fontAlgn="auto">
              <a:spcAft>
                <a:spcPts val="0"/>
              </a:spcAft>
              <a:buFont typeface="Wingdings 3"/>
              <a:buChar char=""/>
              <a:defRPr/>
            </a:pPr>
            <a:r>
              <a:rPr lang="en-US" dirty="0" smtClean="0"/>
              <a:t>Individuals with adjusted gross income (AGI) above $200,000</a:t>
            </a:r>
          </a:p>
          <a:p>
            <a:pPr marL="365760" indent="-256032" fontAlgn="auto">
              <a:spcAft>
                <a:spcPts val="0"/>
              </a:spcAft>
              <a:buFont typeface="Wingdings 3"/>
              <a:buChar char=""/>
              <a:defRPr/>
            </a:pPr>
            <a:r>
              <a:rPr lang="en-US" dirty="0" smtClean="0"/>
              <a:t>Couples filing a joint return with more than $250,000 AGI</a:t>
            </a:r>
          </a:p>
          <a:p>
            <a:pPr marL="365760" indent="-256032" fontAlgn="auto">
              <a:spcAft>
                <a:spcPts val="0"/>
              </a:spcAft>
              <a:buFont typeface="Wingdings 3"/>
              <a:buChar char=""/>
              <a:defRPr/>
            </a:pPr>
            <a:endParaRPr lang="en-US" dirty="0" smtClean="0"/>
          </a:p>
          <a:p>
            <a:pPr marL="365760" indent="-256032" fontAlgn="auto">
              <a:spcAft>
                <a:spcPts val="0"/>
              </a:spcAft>
              <a:buFont typeface="Wingdings 3"/>
              <a:buChar char=""/>
              <a:defRPr/>
            </a:pPr>
            <a:r>
              <a:rPr lang="en-US" dirty="0" smtClean="0"/>
              <a:t>Types of Income: Interest, dividends, rents (less expenses), capital gains (less capital losses)</a:t>
            </a:r>
          </a:p>
          <a:p>
            <a:pPr marL="109728" indent="0" fontAlgn="auto">
              <a:spcAft>
                <a:spcPts val="0"/>
              </a:spcAft>
              <a:buFont typeface="Wingdings 3"/>
              <a:buNone/>
              <a:defRPr/>
            </a:pPr>
            <a:endParaRPr lang="en-US" dirty="0" smtClean="0"/>
          </a:p>
          <a:p>
            <a:pPr marL="365760" indent="-256032" fontAlgn="auto">
              <a:spcAft>
                <a:spcPts val="0"/>
              </a:spcAft>
              <a:buFont typeface="Wingdings 3"/>
              <a:buChar char=""/>
              <a:defRPr/>
            </a:pPr>
            <a:r>
              <a:rPr lang="en-US" dirty="0" smtClean="0"/>
              <a:t>The new tax applies to the LESSER of</a:t>
            </a:r>
          </a:p>
          <a:p>
            <a:pPr marL="365760" indent="-256032" fontAlgn="auto">
              <a:spcAft>
                <a:spcPts val="0"/>
              </a:spcAft>
              <a:buFont typeface="Wingdings 3"/>
              <a:buChar char=""/>
              <a:defRPr/>
            </a:pPr>
            <a:r>
              <a:rPr lang="en-US" dirty="0" smtClean="0"/>
              <a:t>Net Investment income OR</a:t>
            </a:r>
          </a:p>
          <a:p>
            <a:pPr marL="365760" indent="-256032" fontAlgn="auto">
              <a:spcAft>
                <a:spcPts val="0"/>
              </a:spcAft>
              <a:buFont typeface="Wingdings 3"/>
              <a:buChar char=""/>
              <a:defRPr/>
            </a:pPr>
            <a:r>
              <a:rPr lang="en-US" dirty="0" smtClean="0"/>
              <a:t>Excess of AGI over the $200,000 or $250,000 amount</a:t>
            </a:r>
          </a:p>
          <a:p>
            <a:pPr marL="365760" indent="-256032" fontAlgn="auto">
              <a:spcAft>
                <a:spcPts val="0"/>
              </a:spcAft>
              <a:buFont typeface="Wingdings 3"/>
              <a:buChar char=""/>
              <a:defRPr/>
            </a:pPr>
            <a:endParaRPr lang="en-US" dirty="0" smtClean="0"/>
          </a:p>
          <a:p>
            <a:pPr marL="365760" indent="-256032" fontAlgn="auto">
              <a:spcAft>
                <a:spcPts val="0"/>
              </a:spcAft>
              <a:buFont typeface="Wingdings 3"/>
              <a:buChar char=""/>
              <a:defRPr/>
            </a:pPr>
            <a:r>
              <a:rPr lang="en-US" dirty="0" smtClean="0"/>
              <a:t>The new tax is sometimes called a “Medicare Tax” because the proceeds from it are to be dedicated to the Medicare Trust Fund. </a:t>
            </a:r>
          </a:p>
          <a:p>
            <a:pPr marL="365760" indent="-256032" fontAlgn="auto">
              <a:spcAft>
                <a:spcPts val="0"/>
              </a:spcAft>
              <a:buFont typeface="Wingdings 3"/>
              <a:buChar char=""/>
              <a:defRPr/>
            </a:pPr>
            <a:endParaRPr lang="en-US" dirty="0"/>
          </a:p>
        </p:txBody>
      </p:sp>
      <p:sp>
        <p:nvSpPr>
          <p:cNvPr id="2" name="Title 1"/>
          <p:cNvSpPr>
            <a:spLocks noGrp="1"/>
          </p:cNvSpPr>
          <p:nvPr>
            <p:ph type="title"/>
          </p:nvPr>
        </p:nvSpPr>
        <p:spPr/>
        <p:txBody>
          <a:bodyPr/>
          <a:lstStyle/>
          <a:p>
            <a:pPr algn="ctr" fontAlgn="auto">
              <a:spcAft>
                <a:spcPts val="0"/>
              </a:spcAft>
              <a:defRPr/>
            </a:pPr>
            <a:r>
              <a:rPr lang="en-US" dirty="0" smtClean="0">
                <a:latin typeface="Californian FB" pitchFamily="18" charset="0"/>
              </a:rPr>
              <a:t>What the Surtax Is…For Investors</a:t>
            </a:r>
            <a:endParaRPr lang="en-US" dirty="0">
              <a:latin typeface="Californian FB" pitchFamily="18" charset="0"/>
            </a:endParaRP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365760" indent="-256032" fontAlgn="auto">
              <a:spcAft>
                <a:spcPts val="0"/>
              </a:spcAft>
              <a:buFont typeface="Wingdings 3"/>
              <a:buChar char=""/>
              <a:defRPr/>
            </a:pPr>
            <a:r>
              <a:rPr lang="en-US" dirty="0"/>
              <a:t>Net Investment Income </a:t>
            </a:r>
            <a:r>
              <a:rPr lang="en-US" dirty="0" smtClean="0"/>
              <a:t>is </a:t>
            </a:r>
            <a:r>
              <a:rPr lang="en-US" dirty="0"/>
              <a:t>the total of all interest, dividends, annuities, rents, royalties, income from passive activities, and net capital gains from disposition of capital property not held in an active trade or business.  </a:t>
            </a:r>
            <a:endParaRPr lang="en-US" dirty="0" smtClean="0"/>
          </a:p>
          <a:p>
            <a:pPr marL="365760" indent="-256032" fontAlgn="auto">
              <a:spcAft>
                <a:spcPts val="0"/>
              </a:spcAft>
              <a:buFont typeface="Wingdings 3"/>
              <a:buChar char=""/>
              <a:defRPr/>
            </a:pPr>
            <a:endParaRPr lang="en-US" dirty="0" smtClean="0"/>
          </a:p>
          <a:p>
            <a:pPr marL="365760" indent="-256032" fontAlgn="auto">
              <a:spcAft>
                <a:spcPts val="0"/>
              </a:spcAft>
              <a:buFont typeface="Wingdings 3"/>
              <a:buChar char=""/>
              <a:defRPr/>
            </a:pPr>
            <a:r>
              <a:rPr lang="en-US" dirty="0" smtClean="0"/>
              <a:t>The </a:t>
            </a:r>
            <a:r>
              <a:rPr lang="en-US" dirty="0"/>
              <a:t>IRS has specifically excluded the following from Net Investment Income</a:t>
            </a:r>
            <a:r>
              <a:rPr lang="en-US" dirty="0" smtClean="0"/>
              <a:t>:</a:t>
            </a:r>
            <a:endParaRPr lang="en-US" dirty="0"/>
          </a:p>
          <a:p>
            <a:pPr marL="621792" lvl="1" fontAlgn="auto">
              <a:spcBef>
                <a:spcPts val="324"/>
              </a:spcBef>
              <a:spcAft>
                <a:spcPts val="0"/>
              </a:spcAft>
              <a:buFont typeface="Verdana"/>
              <a:buChar char="◦"/>
              <a:defRPr/>
            </a:pPr>
            <a:r>
              <a:rPr lang="en-US" smtClean="0"/>
              <a:t>Wages </a:t>
            </a:r>
            <a:r>
              <a:rPr lang="en-US" dirty="0"/>
              <a:t>(including self-employment income)</a:t>
            </a:r>
          </a:p>
          <a:p>
            <a:pPr marL="621792" lvl="1" fontAlgn="auto">
              <a:spcBef>
                <a:spcPts val="324"/>
              </a:spcBef>
              <a:spcAft>
                <a:spcPts val="0"/>
              </a:spcAft>
              <a:buFont typeface="Verdana"/>
              <a:buChar char="◦"/>
              <a:defRPr/>
            </a:pPr>
            <a:r>
              <a:rPr lang="en-US" dirty="0" smtClean="0"/>
              <a:t>Distributions </a:t>
            </a:r>
            <a:r>
              <a:rPr lang="en-US" dirty="0"/>
              <a:t>from IRAs or other qualified plans</a:t>
            </a:r>
          </a:p>
          <a:p>
            <a:pPr marL="621792" lvl="1" fontAlgn="auto">
              <a:spcBef>
                <a:spcPts val="324"/>
              </a:spcBef>
              <a:spcAft>
                <a:spcPts val="0"/>
              </a:spcAft>
              <a:buFont typeface="Verdana"/>
              <a:buChar char="◦"/>
              <a:defRPr/>
            </a:pPr>
            <a:r>
              <a:rPr lang="en-US" dirty="0" smtClean="0"/>
              <a:t>Gain </a:t>
            </a:r>
            <a:r>
              <a:rPr lang="en-US" dirty="0"/>
              <a:t>on the sale of an active interest in an S Corporation or partnership</a:t>
            </a:r>
          </a:p>
          <a:p>
            <a:pPr marL="621792" lvl="1" fontAlgn="auto">
              <a:spcBef>
                <a:spcPts val="324"/>
              </a:spcBef>
              <a:spcAft>
                <a:spcPts val="0"/>
              </a:spcAft>
              <a:buFont typeface="Verdana"/>
              <a:buChar char="◦"/>
              <a:defRPr/>
            </a:pPr>
            <a:r>
              <a:rPr lang="en-US" dirty="0" smtClean="0"/>
              <a:t>Items </a:t>
            </a:r>
            <a:r>
              <a:rPr lang="en-US" dirty="0"/>
              <a:t>that are otherwise excluded from income, such as interest from tax-exempt bonds</a:t>
            </a:r>
          </a:p>
          <a:p>
            <a:pPr marL="365760" indent="-256032" fontAlgn="auto">
              <a:spcAft>
                <a:spcPts val="0"/>
              </a:spcAft>
              <a:buFont typeface="Wingdings 3"/>
              <a:buChar char=""/>
              <a:defRPr/>
            </a:pPr>
            <a:endParaRPr lang="en-US" dirty="0"/>
          </a:p>
        </p:txBody>
      </p:sp>
      <p:sp>
        <p:nvSpPr>
          <p:cNvPr id="3" name="Title 2"/>
          <p:cNvSpPr>
            <a:spLocks noGrp="1"/>
          </p:cNvSpPr>
          <p:nvPr>
            <p:ph type="title"/>
          </p:nvPr>
        </p:nvSpPr>
        <p:spPr/>
        <p:txBody>
          <a:bodyPr/>
          <a:lstStyle/>
          <a:p>
            <a:pPr algn="ctr" fontAlgn="auto">
              <a:spcAft>
                <a:spcPts val="0"/>
              </a:spcAft>
              <a:defRPr/>
            </a:pPr>
            <a:r>
              <a:rPr lang="en-US" dirty="0" smtClean="0">
                <a:latin typeface="Californian FB" pitchFamily="18" charset="0"/>
              </a:rPr>
              <a:t>Net Investment Income Defined</a:t>
            </a:r>
            <a:endParaRPr lang="en-US" dirty="0">
              <a:latin typeface="Californian FB" pitchFamily="18"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themeOverride>
</file>

<file path=ppt/theme/themeOverride2.xml><?xml version="1.0" encoding="utf-8"?>
<a:themeOverride xmlns:a="http://schemas.openxmlformats.org/drawingml/2006/main">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themeOverride>
</file>

<file path=ppt/theme/themeOverride3.xml><?xml version="1.0" encoding="utf-8"?>
<a:themeOverride xmlns:a="http://schemas.openxmlformats.org/drawingml/2006/main">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themeOverride>
</file>

<file path=ppt/theme/themeOverride4.xml><?xml version="1.0" encoding="utf-8"?>
<a:themeOverride xmlns:a="http://schemas.openxmlformats.org/drawingml/2006/main">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themeOverride>
</file>

<file path=docProps/app.xml><?xml version="1.0" encoding="utf-8"?>
<Properties xmlns="http://schemas.openxmlformats.org/officeDocument/2006/extended-properties" xmlns:vt="http://schemas.openxmlformats.org/officeDocument/2006/docPropsVTypes">
  <Template>Concourse</Template>
  <TotalTime>1661</TotalTime>
  <Words>2154</Words>
  <Application>Microsoft Macintosh PowerPoint</Application>
  <PresentationFormat>On-screen Show (4:3)</PresentationFormat>
  <Paragraphs>281</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Concourse</vt:lpstr>
      <vt:lpstr> 2013 Tax Law Changes How They Will Affect You</vt:lpstr>
      <vt:lpstr>Major Changes for Tax Year 2013</vt:lpstr>
      <vt:lpstr>Major Changes for Tax Year 2013 </vt:lpstr>
      <vt:lpstr>Major Changes for Tax Year 2013</vt:lpstr>
      <vt:lpstr>Major Changes for Tax Year 2013</vt:lpstr>
      <vt:lpstr>Major Changes for Tax Year 2013</vt:lpstr>
      <vt:lpstr>Major Changes for Tax Year 2013</vt:lpstr>
      <vt:lpstr>What the Surtax Is…For Investors</vt:lpstr>
      <vt:lpstr>Net Investment Income Defined</vt:lpstr>
      <vt:lpstr>Example of 3.8% Surtax on  Investment Income</vt:lpstr>
      <vt:lpstr>What the Surtax is Not…</vt:lpstr>
      <vt:lpstr>2013 Sale of Residence</vt:lpstr>
      <vt:lpstr>What the Surtax Is…For Employees</vt:lpstr>
      <vt:lpstr>Well, How Does That Work?</vt:lpstr>
      <vt:lpstr>Employer Responsibility</vt:lpstr>
      <vt:lpstr>What the Surtax Is…For Self-Employed</vt:lpstr>
      <vt:lpstr>This Stinks What Can We Do?</vt:lpstr>
      <vt:lpstr>Well, Hang On -- Does This Mean…?</vt:lpstr>
      <vt:lpstr>CA Proposition 30</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 Law Changes &amp; Sunsets  How they will affect you</dc:title>
  <dc:creator>William Slade</dc:creator>
  <cp:lastModifiedBy>Don Davis</cp:lastModifiedBy>
  <cp:revision>111</cp:revision>
  <cp:lastPrinted>2012-03-30T00:53:43Z</cp:lastPrinted>
  <dcterms:created xsi:type="dcterms:W3CDTF">2012-03-28T20:27:52Z</dcterms:created>
  <dcterms:modified xsi:type="dcterms:W3CDTF">2015-02-19T04:19:17Z</dcterms:modified>
</cp:coreProperties>
</file>