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58"/>
  </p:notesMasterIdLst>
  <p:handoutMasterIdLst>
    <p:handoutMasterId r:id="rId59"/>
  </p:handoutMasterIdLst>
  <p:sldIdLst>
    <p:sldId id="256" r:id="rId2"/>
    <p:sldId id="259" r:id="rId3"/>
    <p:sldId id="262" r:id="rId4"/>
    <p:sldId id="282" r:id="rId5"/>
    <p:sldId id="283" r:id="rId6"/>
    <p:sldId id="284" r:id="rId7"/>
    <p:sldId id="285" r:id="rId8"/>
    <p:sldId id="286" r:id="rId9"/>
    <p:sldId id="287" r:id="rId10"/>
    <p:sldId id="288" r:id="rId11"/>
    <p:sldId id="289" r:id="rId12"/>
    <p:sldId id="290" r:id="rId13"/>
    <p:sldId id="291" r:id="rId14"/>
    <p:sldId id="294" r:id="rId15"/>
    <p:sldId id="295" r:id="rId16"/>
    <p:sldId id="296" r:id="rId17"/>
    <p:sldId id="297" r:id="rId18"/>
    <p:sldId id="298" r:id="rId19"/>
    <p:sldId id="299" r:id="rId20"/>
    <p:sldId id="300" r:id="rId21"/>
    <p:sldId id="301" r:id="rId22"/>
    <p:sldId id="302" r:id="rId23"/>
    <p:sldId id="303" r:id="rId24"/>
    <p:sldId id="304" r:id="rId25"/>
    <p:sldId id="305" r:id="rId26"/>
    <p:sldId id="306" r:id="rId27"/>
    <p:sldId id="307" r:id="rId28"/>
    <p:sldId id="311" r:id="rId29"/>
    <p:sldId id="308" r:id="rId30"/>
    <p:sldId id="310" r:id="rId31"/>
    <p:sldId id="312" r:id="rId32"/>
    <p:sldId id="313" r:id="rId33"/>
    <p:sldId id="314" r:id="rId34"/>
    <p:sldId id="315" r:id="rId35"/>
    <p:sldId id="316" r:id="rId36"/>
    <p:sldId id="317" r:id="rId37"/>
    <p:sldId id="319" r:id="rId38"/>
    <p:sldId id="320" r:id="rId39"/>
    <p:sldId id="321" r:id="rId40"/>
    <p:sldId id="322" r:id="rId41"/>
    <p:sldId id="323" r:id="rId42"/>
    <p:sldId id="263" r:id="rId43"/>
    <p:sldId id="265" r:id="rId44"/>
    <p:sldId id="269" r:id="rId45"/>
    <p:sldId id="264" r:id="rId46"/>
    <p:sldId id="268" r:id="rId47"/>
    <p:sldId id="270" r:id="rId48"/>
    <p:sldId id="271" r:id="rId49"/>
    <p:sldId id="272" r:id="rId50"/>
    <p:sldId id="279" r:id="rId51"/>
    <p:sldId id="281" r:id="rId52"/>
    <p:sldId id="278" r:id="rId53"/>
    <p:sldId id="292" r:id="rId54"/>
    <p:sldId id="293" r:id="rId55"/>
    <p:sldId id="275" r:id="rId56"/>
    <p:sldId id="277" r:id="rId57"/>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FBFF"/>
    <a:srgbClr val="FBFD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681" autoAdjust="0"/>
    <p:restoredTop sz="98854" autoAdjust="0"/>
  </p:normalViewPr>
  <p:slideViewPr>
    <p:cSldViewPr>
      <p:cViewPr>
        <p:scale>
          <a:sx n="70" d="100"/>
          <a:sy n="70" d="100"/>
        </p:scale>
        <p:origin x="-2376" y="-8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theme" Target="theme/theme1.xml"/><Relationship Id="rId64"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notesMaster" Target="notesMasters/notesMaster1.xml"/><Relationship Id="rId59" Type="http://schemas.openxmlformats.org/officeDocument/2006/relationships/handoutMaster" Target="handoutMasters/handoutMaster1.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printerSettings" Target="printerSettings/printerSettings1.bin"/><Relationship Id="rId61" Type="http://schemas.openxmlformats.org/officeDocument/2006/relationships/presProps" Target="presProps.xml"/><Relationship Id="rId62"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421" cy="465138"/>
          </a:xfrm>
          <a:prstGeom prst="rect">
            <a:avLst/>
          </a:prstGeom>
        </p:spPr>
        <p:txBody>
          <a:bodyPr vert="horz" lIns="93177" tIns="46589" rIns="93177" bIns="46589" rtlCol="0"/>
          <a:lstStyle>
            <a:lvl1pPr algn="l" fontAlgn="auto">
              <a:spcBef>
                <a:spcPts val="0"/>
              </a:spcBef>
              <a:spcAft>
                <a:spcPts val="0"/>
              </a:spcAft>
              <a:defRPr sz="1200" dirty="0" smtClean="0">
                <a:latin typeface="+mn-lt"/>
              </a:defRPr>
            </a:lvl1pPr>
          </a:lstStyle>
          <a:p>
            <a:pPr>
              <a:defRPr/>
            </a:pPr>
            <a:r>
              <a:rPr lang="en-US" dirty="0"/>
              <a:t>TAX LAW CHANGES &amp; SUNSETS AND HOW THEY WILL AFFECT YOU</a:t>
            </a:r>
          </a:p>
        </p:txBody>
      </p:sp>
      <p:sp>
        <p:nvSpPr>
          <p:cNvPr id="3" name="Date Placeholder 2"/>
          <p:cNvSpPr>
            <a:spLocks noGrp="1"/>
          </p:cNvSpPr>
          <p:nvPr>
            <p:ph type="dt" sz="quarter" idx="1"/>
          </p:nvPr>
        </p:nvSpPr>
        <p:spPr>
          <a:xfrm>
            <a:off x="3884027" y="0"/>
            <a:ext cx="2972421" cy="465138"/>
          </a:xfrm>
          <a:prstGeom prst="rect">
            <a:avLst/>
          </a:prstGeom>
        </p:spPr>
        <p:txBody>
          <a:bodyPr vert="horz" lIns="93177" tIns="46589" rIns="93177" bIns="46589" rtlCol="0"/>
          <a:lstStyle>
            <a:lvl1pPr algn="r" fontAlgn="auto">
              <a:spcBef>
                <a:spcPts val="0"/>
              </a:spcBef>
              <a:spcAft>
                <a:spcPts val="0"/>
              </a:spcAft>
              <a:defRPr sz="1200" dirty="0">
                <a:latin typeface="+mn-lt"/>
              </a:defRPr>
            </a:lvl1pPr>
          </a:lstStyle>
          <a:p>
            <a:pPr>
              <a:defRPr/>
            </a:pPr>
            <a:endParaRPr lang="en-US" dirty="0"/>
          </a:p>
        </p:txBody>
      </p:sp>
      <p:sp>
        <p:nvSpPr>
          <p:cNvPr id="4" name="Footer Placeholder 3"/>
          <p:cNvSpPr>
            <a:spLocks noGrp="1"/>
          </p:cNvSpPr>
          <p:nvPr>
            <p:ph type="ftr" sz="quarter" idx="2"/>
          </p:nvPr>
        </p:nvSpPr>
        <p:spPr>
          <a:xfrm>
            <a:off x="1" y="8829675"/>
            <a:ext cx="2972421" cy="465138"/>
          </a:xfrm>
          <a:prstGeom prst="rect">
            <a:avLst/>
          </a:prstGeom>
        </p:spPr>
        <p:txBody>
          <a:bodyPr vert="horz" lIns="93177" tIns="46589" rIns="93177" bIns="46589" rtlCol="0" anchor="b"/>
          <a:lstStyle>
            <a:lvl1pPr algn="l" fontAlgn="auto">
              <a:spcBef>
                <a:spcPts val="0"/>
              </a:spcBef>
              <a:spcAft>
                <a:spcPts val="0"/>
              </a:spcAft>
              <a:defRPr sz="1200" dirty="0" smtClean="0">
                <a:latin typeface="+mn-lt"/>
              </a:defRPr>
            </a:lvl1pPr>
          </a:lstStyle>
          <a:p>
            <a:pPr>
              <a:defRPr/>
            </a:pPr>
            <a:r>
              <a:rPr lang="en-US" dirty="0"/>
              <a:t>SLADE &amp; ASSOCIATES, INC.</a:t>
            </a:r>
          </a:p>
        </p:txBody>
      </p:sp>
      <p:sp>
        <p:nvSpPr>
          <p:cNvPr id="5" name="Slide Number Placeholder 4"/>
          <p:cNvSpPr>
            <a:spLocks noGrp="1"/>
          </p:cNvSpPr>
          <p:nvPr>
            <p:ph type="sldNum" sz="quarter" idx="3"/>
          </p:nvPr>
        </p:nvSpPr>
        <p:spPr>
          <a:xfrm>
            <a:off x="3884027" y="8829675"/>
            <a:ext cx="2972421" cy="465138"/>
          </a:xfrm>
          <a:prstGeom prst="rect">
            <a:avLst/>
          </a:prstGeom>
        </p:spPr>
        <p:txBody>
          <a:bodyPr vert="horz" lIns="93177" tIns="46589" rIns="93177" bIns="46589" rtlCol="0" anchor="b"/>
          <a:lstStyle>
            <a:lvl1pPr algn="r" fontAlgn="auto">
              <a:spcBef>
                <a:spcPts val="0"/>
              </a:spcBef>
              <a:spcAft>
                <a:spcPts val="0"/>
              </a:spcAft>
              <a:defRPr sz="1200" smtClean="0">
                <a:latin typeface="+mn-lt"/>
              </a:defRPr>
            </a:lvl1pPr>
          </a:lstStyle>
          <a:p>
            <a:pPr>
              <a:defRPr/>
            </a:pPr>
            <a:fld id="{87253983-735C-43C4-8C35-4002B2A68F52}" type="slidenum">
              <a:rPr lang="en-US"/>
              <a:pPr>
                <a:defRPr/>
              </a:pPr>
              <a:t>‹#›</a:t>
            </a:fld>
            <a:endParaRPr lang="en-US" dirty="0"/>
          </a:p>
        </p:txBody>
      </p:sp>
    </p:spTree>
    <p:extLst>
      <p:ext uri="{BB962C8B-B14F-4D97-AF65-F5344CB8AC3E}">
        <p14:creationId xmlns:p14="http://schemas.microsoft.com/office/powerpoint/2010/main" val="713522796"/>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421" cy="465138"/>
          </a:xfrm>
          <a:prstGeom prst="rect">
            <a:avLst/>
          </a:prstGeom>
        </p:spPr>
        <p:txBody>
          <a:bodyPr vert="horz" lIns="93177" tIns="46589" rIns="93177" bIns="46589" rtlCol="0"/>
          <a:lstStyle>
            <a:lvl1pPr algn="l" fontAlgn="auto">
              <a:spcBef>
                <a:spcPts val="0"/>
              </a:spcBef>
              <a:spcAft>
                <a:spcPts val="0"/>
              </a:spcAft>
              <a:defRPr sz="1200" dirty="0" smtClean="0">
                <a:latin typeface="+mn-lt"/>
              </a:defRPr>
            </a:lvl1pPr>
          </a:lstStyle>
          <a:p>
            <a:pPr>
              <a:defRPr/>
            </a:pPr>
            <a:r>
              <a:rPr lang="en-US" dirty="0"/>
              <a:t>TAX LAW CHANGES &amp; SUNSETS AND HOW THEY WILL AFFECT YOU</a:t>
            </a:r>
          </a:p>
        </p:txBody>
      </p:sp>
      <p:sp>
        <p:nvSpPr>
          <p:cNvPr id="3" name="Date Placeholder 2"/>
          <p:cNvSpPr>
            <a:spLocks noGrp="1"/>
          </p:cNvSpPr>
          <p:nvPr>
            <p:ph type="dt" idx="1"/>
          </p:nvPr>
        </p:nvSpPr>
        <p:spPr>
          <a:xfrm>
            <a:off x="3884027" y="0"/>
            <a:ext cx="2972421" cy="465138"/>
          </a:xfrm>
          <a:prstGeom prst="rect">
            <a:avLst/>
          </a:prstGeom>
        </p:spPr>
        <p:txBody>
          <a:bodyPr vert="horz" lIns="93177" tIns="46589" rIns="93177" bIns="46589" rtlCol="0"/>
          <a:lstStyle>
            <a:lvl1pPr algn="r" fontAlgn="auto">
              <a:spcBef>
                <a:spcPts val="0"/>
              </a:spcBef>
              <a:spcAft>
                <a:spcPts val="0"/>
              </a:spcAft>
              <a:defRPr sz="1200" dirty="0">
                <a:latin typeface="+mn-lt"/>
              </a:defRPr>
            </a:lvl1pPr>
          </a:lstStyle>
          <a:p>
            <a:pPr>
              <a:defRPr/>
            </a:pPr>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686421" y="4416426"/>
            <a:ext cx="5485158"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1" y="8829675"/>
            <a:ext cx="2972421" cy="465138"/>
          </a:xfrm>
          <a:prstGeom prst="rect">
            <a:avLst/>
          </a:prstGeom>
        </p:spPr>
        <p:txBody>
          <a:bodyPr vert="horz" lIns="93177" tIns="46589" rIns="93177" bIns="46589" rtlCol="0" anchor="b"/>
          <a:lstStyle>
            <a:lvl1pPr algn="l" fontAlgn="auto">
              <a:spcBef>
                <a:spcPts val="0"/>
              </a:spcBef>
              <a:spcAft>
                <a:spcPts val="0"/>
              </a:spcAft>
              <a:defRPr sz="1200" dirty="0" smtClean="0">
                <a:latin typeface="+mn-lt"/>
              </a:defRPr>
            </a:lvl1pPr>
          </a:lstStyle>
          <a:p>
            <a:pPr>
              <a:defRPr/>
            </a:pPr>
            <a:r>
              <a:rPr lang="en-US" dirty="0"/>
              <a:t>SLADE &amp; ASSOCIATES, INC.</a:t>
            </a:r>
          </a:p>
        </p:txBody>
      </p:sp>
      <p:sp>
        <p:nvSpPr>
          <p:cNvPr id="7" name="Slide Number Placeholder 6"/>
          <p:cNvSpPr>
            <a:spLocks noGrp="1"/>
          </p:cNvSpPr>
          <p:nvPr>
            <p:ph type="sldNum" sz="quarter" idx="5"/>
          </p:nvPr>
        </p:nvSpPr>
        <p:spPr>
          <a:xfrm>
            <a:off x="3884027" y="8829675"/>
            <a:ext cx="2972421" cy="465138"/>
          </a:xfrm>
          <a:prstGeom prst="rect">
            <a:avLst/>
          </a:prstGeom>
        </p:spPr>
        <p:txBody>
          <a:bodyPr vert="horz" lIns="93177" tIns="46589" rIns="93177" bIns="46589" rtlCol="0" anchor="b"/>
          <a:lstStyle>
            <a:lvl1pPr algn="r" fontAlgn="auto">
              <a:spcBef>
                <a:spcPts val="0"/>
              </a:spcBef>
              <a:spcAft>
                <a:spcPts val="0"/>
              </a:spcAft>
              <a:defRPr sz="1200" smtClean="0">
                <a:latin typeface="+mn-lt"/>
              </a:defRPr>
            </a:lvl1pPr>
          </a:lstStyle>
          <a:p>
            <a:pPr>
              <a:defRPr/>
            </a:pPr>
            <a:fld id="{D4C5C829-2D48-4609-A44E-3AD608103E57}" type="slidenum">
              <a:rPr lang="en-US"/>
              <a:pPr>
                <a:defRPr/>
              </a:pPr>
              <a:t>‹#›</a:t>
            </a:fld>
            <a:endParaRPr lang="en-US" dirty="0"/>
          </a:p>
        </p:txBody>
      </p:sp>
    </p:spTree>
    <p:extLst>
      <p:ext uri="{BB962C8B-B14F-4D97-AF65-F5344CB8AC3E}">
        <p14:creationId xmlns:p14="http://schemas.microsoft.com/office/powerpoint/2010/main" val="866014567"/>
      </p:ext>
    </p:extLst>
  </p:cSld>
  <p:clrMap bg1="lt1" tx1="dk1" bg2="lt2" tx2="dk2" accent1="accent1" accent2="accent2" accent3="accent3" accent4="accent4" accent5="accent5" accent6="accent6" hlink="hlink" folHlink="folHlink"/>
  <p:hf/>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16387"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r>
              <a:rPr lang="en-US" dirty="0"/>
              <a:t>TAX LAW CHANGES &amp; SUNSETS AND HOW THEY WILL AFFECT YOU</a:t>
            </a:r>
          </a:p>
        </p:txBody>
      </p:sp>
      <p:sp>
        <p:nvSpPr>
          <p:cNvPr id="16388"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dirty="0" smtClean="0"/>
          </a:p>
        </p:txBody>
      </p:sp>
      <p:sp>
        <p:nvSpPr>
          <p:cNvPr id="16389"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dirty="0"/>
              <a:t>SLADE &amp; ASSOCIATES, INC.</a:t>
            </a:r>
          </a:p>
        </p:txBody>
      </p:sp>
      <p:sp>
        <p:nvSpPr>
          <p:cNvPr id="16390"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2B4A5F1-4A28-45F9-8C64-91AA72DDFADC}" type="slidenum">
              <a:rPr lang="en-US"/>
              <a:pPr fontAlgn="base">
                <a:spcBef>
                  <a:spcPct val="0"/>
                </a:spcBef>
                <a:spcAft>
                  <a:spcPct val="0"/>
                </a:spcAft>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TAX LAW CHANGES &amp; SUNSETS AND HOW THEY WILL AFFECT YOU</a:t>
            </a:r>
            <a:endParaRPr lang="en-US" dirty="0"/>
          </a:p>
        </p:txBody>
      </p:sp>
      <p:sp>
        <p:nvSpPr>
          <p:cNvPr id="5" name="Date Placeholder 4"/>
          <p:cNvSpPr>
            <a:spLocks noGrp="1"/>
          </p:cNvSpPr>
          <p:nvPr>
            <p:ph type="dt" idx="11"/>
          </p:nvPr>
        </p:nvSpPr>
        <p:spPr/>
        <p:txBody>
          <a:bodyPr/>
          <a:lstStyle/>
          <a:p>
            <a:pPr>
              <a:defRPr/>
            </a:pPr>
            <a:endParaRPr lang="en-US" dirty="0"/>
          </a:p>
        </p:txBody>
      </p:sp>
      <p:sp>
        <p:nvSpPr>
          <p:cNvPr id="6" name="Footer Placeholder 5"/>
          <p:cNvSpPr>
            <a:spLocks noGrp="1"/>
          </p:cNvSpPr>
          <p:nvPr>
            <p:ph type="ftr" sz="quarter" idx="12"/>
          </p:nvPr>
        </p:nvSpPr>
        <p:spPr/>
        <p:txBody>
          <a:bodyPr/>
          <a:lstStyle/>
          <a:p>
            <a:pPr>
              <a:defRPr/>
            </a:pPr>
            <a:r>
              <a:rPr lang="en-US" dirty="0" smtClean="0"/>
              <a:t>SLADE &amp; ASSOCIATES, INC.</a:t>
            </a:r>
            <a:endParaRPr lang="en-US" dirty="0"/>
          </a:p>
        </p:txBody>
      </p:sp>
      <p:sp>
        <p:nvSpPr>
          <p:cNvPr id="7" name="Slide Number Placeholder 6"/>
          <p:cNvSpPr>
            <a:spLocks noGrp="1"/>
          </p:cNvSpPr>
          <p:nvPr>
            <p:ph type="sldNum" sz="quarter" idx="13"/>
          </p:nvPr>
        </p:nvSpPr>
        <p:spPr/>
        <p:txBody>
          <a:bodyPr/>
          <a:lstStyle/>
          <a:p>
            <a:pPr>
              <a:defRPr/>
            </a:pPr>
            <a:fld id="{D4C5C829-2D48-4609-A44E-3AD608103E57}" type="slidenum">
              <a:rPr lang="en-US" smtClean="0"/>
              <a:pPr>
                <a:defRPr/>
              </a:pPr>
              <a:t>10</a:t>
            </a:fld>
            <a:endParaRPr lang="en-US" dirty="0"/>
          </a:p>
        </p:txBody>
      </p:sp>
    </p:spTree>
    <p:extLst>
      <p:ext uri="{BB962C8B-B14F-4D97-AF65-F5344CB8AC3E}">
        <p14:creationId xmlns:p14="http://schemas.microsoft.com/office/powerpoint/2010/main" val="8359736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TAX LAW CHANGES &amp; SUNSETS AND HOW THEY WILL AFFECT YOU</a:t>
            </a:r>
            <a:endParaRPr lang="en-US" dirty="0"/>
          </a:p>
        </p:txBody>
      </p:sp>
      <p:sp>
        <p:nvSpPr>
          <p:cNvPr id="5" name="Date Placeholder 4"/>
          <p:cNvSpPr>
            <a:spLocks noGrp="1"/>
          </p:cNvSpPr>
          <p:nvPr>
            <p:ph type="dt" idx="11"/>
          </p:nvPr>
        </p:nvSpPr>
        <p:spPr/>
        <p:txBody>
          <a:bodyPr/>
          <a:lstStyle/>
          <a:p>
            <a:pPr>
              <a:defRPr/>
            </a:pPr>
            <a:endParaRPr lang="en-US" dirty="0"/>
          </a:p>
        </p:txBody>
      </p:sp>
      <p:sp>
        <p:nvSpPr>
          <p:cNvPr id="6" name="Footer Placeholder 5"/>
          <p:cNvSpPr>
            <a:spLocks noGrp="1"/>
          </p:cNvSpPr>
          <p:nvPr>
            <p:ph type="ftr" sz="quarter" idx="12"/>
          </p:nvPr>
        </p:nvSpPr>
        <p:spPr/>
        <p:txBody>
          <a:bodyPr/>
          <a:lstStyle/>
          <a:p>
            <a:pPr>
              <a:defRPr/>
            </a:pPr>
            <a:r>
              <a:rPr lang="en-US" dirty="0" smtClean="0"/>
              <a:t>SLADE &amp; ASSOCIATES, INC.</a:t>
            </a:r>
            <a:endParaRPr lang="en-US" dirty="0"/>
          </a:p>
        </p:txBody>
      </p:sp>
      <p:sp>
        <p:nvSpPr>
          <p:cNvPr id="7" name="Slide Number Placeholder 6"/>
          <p:cNvSpPr>
            <a:spLocks noGrp="1"/>
          </p:cNvSpPr>
          <p:nvPr>
            <p:ph type="sldNum" sz="quarter" idx="13"/>
          </p:nvPr>
        </p:nvSpPr>
        <p:spPr/>
        <p:txBody>
          <a:bodyPr/>
          <a:lstStyle/>
          <a:p>
            <a:pPr>
              <a:defRPr/>
            </a:pPr>
            <a:fld id="{D4C5C829-2D48-4609-A44E-3AD608103E57}" type="slidenum">
              <a:rPr lang="en-US" smtClean="0"/>
              <a:pPr>
                <a:defRPr/>
              </a:pPr>
              <a:t>11</a:t>
            </a:fld>
            <a:endParaRPr lang="en-US" dirty="0"/>
          </a:p>
        </p:txBody>
      </p:sp>
    </p:spTree>
    <p:extLst>
      <p:ext uri="{BB962C8B-B14F-4D97-AF65-F5344CB8AC3E}">
        <p14:creationId xmlns:p14="http://schemas.microsoft.com/office/powerpoint/2010/main" val="32164574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TAX LAW CHANGES &amp; SUNSETS AND HOW THEY WILL AFFECT YOU</a:t>
            </a:r>
            <a:endParaRPr lang="en-US" dirty="0"/>
          </a:p>
        </p:txBody>
      </p:sp>
      <p:sp>
        <p:nvSpPr>
          <p:cNvPr id="5" name="Date Placeholder 4"/>
          <p:cNvSpPr>
            <a:spLocks noGrp="1"/>
          </p:cNvSpPr>
          <p:nvPr>
            <p:ph type="dt" idx="11"/>
          </p:nvPr>
        </p:nvSpPr>
        <p:spPr/>
        <p:txBody>
          <a:bodyPr/>
          <a:lstStyle/>
          <a:p>
            <a:pPr>
              <a:defRPr/>
            </a:pPr>
            <a:endParaRPr lang="en-US" dirty="0"/>
          </a:p>
        </p:txBody>
      </p:sp>
      <p:sp>
        <p:nvSpPr>
          <p:cNvPr id="6" name="Footer Placeholder 5"/>
          <p:cNvSpPr>
            <a:spLocks noGrp="1"/>
          </p:cNvSpPr>
          <p:nvPr>
            <p:ph type="ftr" sz="quarter" idx="12"/>
          </p:nvPr>
        </p:nvSpPr>
        <p:spPr/>
        <p:txBody>
          <a:bodyPr/>
          <a:lstStyle/>
          <a:p>
            <a:pPr>
              <a:defRPr/>
            </a:pPr>
            <a:r>
              <a:rPr lang="en-US" dirty="0" smtClean="0"/>
              <a:t>SLADE &amp; ASSOCIATES, INC.</a:t>
            </a:r>
            <a:endParaRPr lang="en-US" dirty="0"/>
          </a:p>
        </p:txBody>
      </p:sp>
      <p:sp>
        <p:nvSpPr>
          <p:cNvPr id="7" name="Slide Number Placeholder 6"/>
          <p:cNvSpPr>
            <a:spLocks noGrp="1"/>
          </p:cNvSpPr>
          <p:nvPr>
            <p:ph type="sldNum" sz="quarter" idx="13"/>
          </p:nvPr>
        </p:nvSpPr>
        <p:spPr/>
        <p:txBody>
          <a:bodyPr/>
          <a:lstStyle/>
          <a:p>
            <a:pPr>
              <a:defRPr/>
            </a:pPr>
            <a:fld id="{D4C5C829-2D48-4609-A44E-3AD608103E57}" type="slidenum">
              <a:rPr lang="en-US" smtClean="0"/>
              <a:pPr>
                <a:defRPr/>
              </a:pPr>
              <a:t>12</a:t>
            </a:fld>
            <a:endParaRPr lang="en-US" dirty="0"/>
          </a:p>
        </p:txBody>
      </p:sp>
    </p:spTree>
    <p:extLst>
      <p:ext uri="{BB962C8B-B14F-4D97-AF65-F5344CB8AC3E}">
        <p14:creationId xmlns:p14="http://schemas.microsoft.com/office/powerpoint/2010/main" val="27355752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TAX LAW CHANGES &amp; SUNSETS AND HOW THEY WILL AFFECT YOU</a:t>
            </a:r>
            <a:endParaRPr lang="en-US" dirty="0"/>
          </a:p>
        </p:txBody>
      </p:sp>
      <p:sp>
        <p:nvSpPr>
          <p:cNvPr id="5" name="Date Placeholder 4"/>
          <p:cNvSpPr>
            <a:spLocks noGrp="1"/>
          </p:cNvSpPr>
          <p:nvPr>
            <p:ph type="dt" idx="11"/>
          </p:nvPr>
        </p:nvSpPr>
        <p:spPr/>
        <p:txBody>
          <a:bodyPr/>
          <a:lstStyle/>
          <a:p>
            <a:pPr>
              <a:defRPr/>
            </a:pPr>
            <a:endParaRPr lang="en-US" dirty="0"/>
          </a:p>
        </p:txBody>
      </p:sp>
      <p:sp>
        <p:nvSpPr>
          <p:cNvPr id="6" name="Footer Placeholder 5"/>
          <p:cNvSpPr>
            <a:spLocks noGrp="1"/>
          </p:cNvSpPr>
          <p:nvPr>
            <p:ph type="ftr" sz="quarter" idx="12"/>
          </p:nvPr>
        </p:nvSpPr>
        <p:spPr/>
        <p:txBody>
          <a:bodyPr/>
          <a:lstStyle/>
          <a:p>
            <a:pPr>
              <a:defRPr/>
            </a:pPr>
            <a:r>
              <a:rPr lang="en-US" dirty="0" smtClean="0"/>
              <a:t>SLADE &amp; ASSOCIATES, INC.</a:t>
            </a:r>
            <a:endParaRPr lang="en-US" dirty="0"/>
          </a:p>
        </p:txBody>
      </p:sp>
      <p:sp>
        <p:nvSpPr>
          <p:cNvPr id="7" name="Slide Number Placeholder 6"/>
          <p:cNvSpPr>
            <a:spLocks noGrp="1"/>
          </p:cNvSpPr>
          <p:nvPr>
            <p:ph type="sldNum" sz="quarter" idx="13"/>
          </p:nvPr>
        </p:nvSpPr>
        <p:spPr/>
        <p:txBody>
          <a:bodyPr/>
          <a:lstStyle/>
          <a:p>
            <a:pPr>
              <a:defRPr/>
            </a:pPr>
            <a:fld id="{D4C5C829-2D48-4609-A44E-3AD608103E57}" type="slidenum">
              <a:rPr lang="en-US" smtClean="0"/>
              <a:pPr>
                <a:defRPr/>
              </a:pPr>
              <a:t>13</a:t>
            </a:fld>
            <a:endParaRPr lang="en-US" dirty="0"/>
          </a:p>
        </p:txBody>
      </p:sp>
    </p:spTree>
    <p:extLst>
      <p:ext uri="{BB962C8B-B14F-4D97-AF65-F5344CB8AC3E}">
        <p14:creationId xmlns:p14="http://schemas.microsoft.com/office/powerpoint/2010/main" val="24295977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TAX LAW CHANGES &amp; SUNSETS AND HOW THEY WILL AFFECT YOU</a:t>
            </a:r>
            <a:endParaRPr lang="en-US" dirty="0"/>
          </a:p>
        </p:txBody>
      </p:sp>
      <p:sp>
        <p:nvSpPr>
          <p:cNvPr id="5" name="Date Placeholder 4"/>
          <p:cNvSpPr>
            <a:spLocks noGrp="1"/>
          </p:cNvSpPr>
          <p:nvPr>
            <p:ph type="dt" idx="11"/>
          </p:nvPr>
        </p:nvSpPr>
        <p:spPr/>
        <p:txBody>
          <a:bodyPr/>
          <a:lstStyle/>
          <a:p>
            <a:pPr>
              <a:defRPr/>
            </a:pPr>
            <a:endParaRPr lang="en-US" dirty="0"/>
          </a:p>
        </p:txBody>
      </p:sp>
      <p:sp>
        <p:nvSpPr>
          <p:cNvPr id="6" name="Footer Placeholder 5"/>
          <p:cNvSpPr>
            <a:spLocks noGrp="1"/>
          </p:cNvSpPr>
          <p:nvPr>
            <p:ph type="ftr" sz="quarter" idx="12"/>
          </p:nvPr>
        </p:nvSpPr>
        <p:spPr/>
        <p:txBody>
          <a:bodyPr/>
          <a:lstStyle/>
          <a:p>
            <a:pPr>
              <a:defRPr/>
            </a:pPr>
            <a:r>
              <a:rPr lang="en-US" dirty="0" smtClean="0"/>
              <a:t>SLADE &amp; ASSOCIATES, INC.</a:t>
            </a:r>
            <a:endParaRPr lang="en-US" dirty="0"/>
          </a:p>
        </p:txBody>
      </p:sp>
      <p:sp>
        <p:nvSpPr>
          <p:cNvPr id="7" name="Slide Number Placeholder 6"/>
          <p:cNvSpPr>
            <a:spLocks noGrp="1"/>
          </p:cNvSpPr>
          <p:nvPr>
            <p:ph type="sldNum" sz="quarter" idx="13"/>
          </p:nvPr>
        </p:nvSpPr>
        <p:spPr/>
        <p:txBody>
          <a:bodyPr/>
          <a:lstStyle/>
          <a:p>
            <a:pPr>
              <a:defRPr/>
            </a:pPr>
            <a:fld id="{D4C5C829-2D48-4609-A44E-3AD608103E57}" type="slidenum">
              <a:rPr lang="en-US" smtClean="0"/>
              <a:pPr>
                <a:defRPr/>
              </a:pPr>
              <a:t>14</a:t>
            </a:fld>
            <a:endParaRPr lang="en-US" dirty="0"/>
          </a:p>
        </p:txBody>
      </p:sp>
    </p:spTree>
    <p:extLst>
      <p:ext uri="{BB962C8B-B14F-4D97-AF65-F5344CB8AC3E}">
        <p14:creationId xmlns:p14="http://schemas.microsoft.com/office/powerpoint/2010/main" val="35790553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TAX LAW CHANGES &amp; SUNSETS AND HOW THEY WILL AFFECT YOU</a:t>
            </a:r>
            <a:endParaRPr lang="en-US" dirty="0"/>
          </a:p>
        </p:txBody>
      </p:sp>
      <p:sp>
        <p:nvSpPr>
          <p:cNvPr id="5" name="Date Placeholder 4"/>
          <p:cNvSpPr>
            <a:spLocks noGrp="1"/>
          </p:cNvSpPr>
          <p:nvPr>
            <p:ph type="dt" idx="11"/>
          </p:nvPr>
        </p:nvSpPr>
        <p:spPr/>
        <p:txBody>
          <a:bodyPr/>
          <a:lstStyle/>
          <a:p>
            <a:pPr>
              <a:defRPr/>
            </a:pPr>
            <a:endParaRPr lang="en-US" dirty="0"/>
          </a:p>
        </p:txBody>
      </p:sp>
      <p:sp>
        <p:nvSpPr>
          <p:cNvPr id="6" name="Footer Placeholder 5"/>
          <p:cNvSpPr>
            <a:spLocks noGrp="1"/>
          </p:cNvSpPr>
          <p:nvPr>
            <p:ph type="ftr" sz="quarter" idx="12"/>
          </p:nvPr>
        </p:nvSpPr>
        <p:spPr/>
        <p:txBody>
          <a:bodyPr/>
          <a:lstStyle/>
          <a:p>
            <a:pPr>
              <a:defRPr/>
            </a:pPr>
            <a:r>
              <a:rPr lang="en-US" dirty="0" smtClean="0"/>
              <a:t>SLADE &amp; ASSOCIATES, INC.</a:t>
            </a:r>
            <a:endParaRPr lang="en-US" dirty="0"/>
          </a:p>
        </p:txBody>
      </p:sp>
      <p:sp>
        <p:nvSpPr>
          <p:cNvPr id="7" name="Slide Number Placeholder 6"/>
          <p:cNvSpPr>
            <a:spLocks noGrp="1"/>
          </p:cNvSpPr>
          <p:nvPr>
            <p:ph type="sldNum" sz="quarter" idx="13"/>
          </p:nvPr>
        </p:nvSpPr>
        <p:spPr/>
        <p:txBody>
          <a:bodyPr/>
          <a:lstStyle/>
          <a:p>
            <a:pPr>
              <a:defRPr/>
            </a:pPr>
            <a:fld id="{D4C5C829-2D48-4609-A44E-3AD608103E57}" type="slidenum">
              <a:rPr lang="en-US" smtClean="0"/>
              <a:pPr>
                <a:defRPr/>
              </a:pPr>
              <a:t>15</a:t>
            </a:fld>
            <a:endParaRPr lang="en-US" dirty="0"/>
          </a:p>
        </p:txBody>
      </p:sp>
    </p:spTree>
    <p:extLst>
      <p:ext uri="{BB962C8B-B14F-4D97-AF65-F5344CB8AC3E}">
        <p14:creationId xmlns:p14="http://schemas.microsoft.com/office/powerpoint/2010/main" val="16863806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TAX LAW CHANGES &amp; SUNSETS AND HOW THEY WILL AFFECT YOU</a:t>
            </a:r>
            <a:endParaRPr lang="en-US" dirty="0"/>
          </a:p>
        </p:txBody>
      </p:sp>
      <p:sp>
        <p:nvSpPr>
          <p:cNvPr id="5" name="Date Placeholder 4"/>
          <p:cNvSpPr>
            <a:spLocks noGrp="1"/>
          </p:cNvSpPr>
          <p:nvPr>
            <p:ph type="dt" idx="11"/>
          </p:nvPr>
        </p:nvSpPr>
        <p:spPr/>
        <p:txBody>
          <a:bodyPr/>
          <a:lstStyle/>
          <a:p>
            <a:pPr>
              <a:defRPr/>
            </a:pPr>
            <a:endParaRPr lang="en-US" dirty="0"/>
          </a:p>
        </p:txBody>
      </p:sp>
      <p:sp>
        <p:nvSpPr>
          <p:cNvPr id="6" name="Footer Placeholder 5"/>
          <p:cNvSpPr>
            <a:spLocks noGrp="1"/>
          </p:cNvSpPr>
          <p:nvPr>
            <p:ph type="ftr" sz="quarter" idx="12"/>
          </p:nvPr>
        </p:nvSpPr>
        <p:spPr/>
        <p:txBody>
          <a:bodyPr/>
          <a:lstStyle/>
          <a:p>
            <a:pPr>
              <a:defRPr/>
            </a:pPr>
            <a:r>
              <a:rPr lang="en-US" dirty="0" smtClean="0"/>
              <a:t>SLADE &amp; ASSOCIATES, INC.</a:t>
            </a:r>
            <a:endParaRPr lang="en-US" dirty="0"/>
          </a:p>
        </p:txBody>
      </p:sp>
      <p:sp>
        <p:nvSpPr>
          <p:cNvPr id="7" name="Slide Number Placeholder 6"/>
          <p:cNvSpPr>
            <a:spLocks noGrp="1"/>
          </p:cNvSpPr>
          <p:nvPr>
            <p:ph type="sldNum" sz="quarter" idx="13"/>
          </p:nvPr>
        </p:nvSpPr>
        <p:spPr/>
        <p:txBody>
          <a:bodyPr/>
          <a:lstStyle/>
          <a:p>
            <a:pPr>
              <a:defRPr/>
            </a:pPr>
            <a:fld id="{D4C5C829-2D48-4609-A44E-3AD608103E57}" type="slidenum">
              <a:rPr lang="en-US" smtClean="0"/>
              <a:pPr>
                <a:defRPr/>
              </a:pPr>
              <a:t>16</a:t>
            </a:fld>
            <a:endParaRPr lang="en-US" dirty="0"/>
          </a:p>
        </p:txBody>
      </p:sp>
    </p:spTree>
    <p:extLst>
      <p:ext uri="{BB962C8B-B14F-4D97-AF65-F5344CB8AC3E}">
        <p14:creationId xmlns:p14="http://schemas.microsoft.com/office/powerpoint/2010/main" val="19025840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TAX LAW CHANGES &amp; SUNSETS AND HOW THEY WILL AFFECT YOU</a:t>
            </a:r>
            <a:endParaRPr lang="en-US" dirty="0"/>
          </a:p>
        </p:txBody>
      </p:sp>
      <p:sp>
        <p:nvSpPr>
          <p:cNvPr id="5" name="Date Placeholder 4"/>
          <p:cNvSpPr>
            <a:spLocks noGrp="1"/>
          </p:cNvSpPr>
          <p:nvPr>
            <p:ph type="dt" idx="11"/>
          </p:nvPr>
        </p:nvSpPr>
        <p:spPr/>
        <p:txBody>
          <a:bodyPr/>
          <a:lstStyle/>
          <a:p>
            <a:pPr>
              <a:defRPr/>
            </a:pPr>
            <a:endParaRPr lang="en-US" dirty="0"/>
          </a:p>
        </p:txBody>
      </p:sp>
      <p:sp>
        <p:nvSpPr>
          <p:cNvPr id="6" name="Footer Placeholder 5"/>
          <p:cNvSpPr>
            <a:spLocks noGrp="1"/>
          </p:cNvSpPr>
          <p:nvPr>
            <p:ph type="ftr" sz="quarter" idx="12"/>
          </p:nvPr>
        </p:nvSpPr>
        <p:spPr/>
        <p:txBody>
          <a:bodyPr/>
          <a:lstStyle/>
          <a:p>
            <a:pPr>
              <a:defRPr/>
            </a:pPr>
            <a:r>
              <a:rPr lang="en-US" dirty="0" smtClean="0"/>
              <a:t>SLADE &amp; ASSOCIATES, INC.</a:t>
            </a:r>
            <a:endParaRPr lang="en-US" dirty="0"/>
          </a:p>
        </p:txBody>
      </p:sp>
      <p:sp>
        <p:nvSpPr>
          <p:cNvPr id="7" name="Slide Number Placeholder 6"/>
          <p:cNvSpPr>
            <a:spLocks noGrp="1"/>
          </p:cNvSpPr>
          <p:nvPr>
            <p:ph type="sldNum" sz="quarter" idx="13"/>
          </p:nvPr>
        </p:nvSpPr>
        <p:spPr/>
        <p:txBody>
          <a:bodyPr/>
          <a:lstStyle/>
          <a:p>
            <a:pPr>
              <a:defRPr/>
            </a:pPr>
            <a:fld id="{D4C5C829-2D48-4609-A44E-3AD608103E57}" type="slidenum">
              <a:rPr lang="en-US" smtClean="0"/>
              <a:pPr>
                <a:defRPr/>
              </a:pPr>
              <a:t>17</a:t>
            </a:fld>
            <a:endParaRPr lang="en-US" dirty="0"/>
          </a:p>
        </p:txBody>
      </p:sp>
    </p:spTree>
    <p:extLst>
      <p:ext uri="{BB962C8B-B14F-4D97-AF65-F5344CB8AC3E}">
        <p14:creationId xmlns:p14="http://schemas.microsoft.com/office/powerpoint/2010/main" val="6707389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TAX LAW CHANGES &amp; SUNSETS AND HOW THEY WILL AFFECT YOU</a:t>
            </a:r>
            <a:endParaRPr lang="en-US" dirty="0"/>
          </a:p>
        </p:txBody>
      </p:sp>
      <p:sp>
        <p:nvSpPr>
          <p:cNvPr id="5" name="Date Placeholder 4"/>
          <p:cNvSpPr>
            <a:spLocks noGrp="1"/>
          </p:cNvSpPr>
          <p:nvPr>
            <p:ph type="dt" idx="11"/>
          </p:nvPr>
        </p:nvSpPr>
        <p:spPr/>
        <p:txBody>
          <a:bodyPr/>
          <a:lstStyle/>
          <a:p>
            <a:pPr>
              <a:defRPr/>
            </a:pPr>
            <a:endParaRPr lang="en-US" dirty="0"/>
          </a:p>
        </p:txBody>
      </p:sp>
      <p:sp>
        <p:nvSpPr>
          <p:cNvPr id="6" name="Footer Placeholder 5"/>
          <p:cNvSpPr>
            <a:spLocks noGrp="1"/>
          </p:cNvSpPr>
          <p:nvPr>
            <p:ph type="ftr" sz="quarter" idx="12"/>
          </p:nvPr>
        </p:nvSpPr>
        <p:spPr/>
        <p:txBody>
          <a:bodyPr/>
          <a:lstStyle/>
          <a:p>
            <a:pPr>
              <a:defRPr/>
            </a:pPr>
            <a:r>
              <a:rPr lang="en-US" dirty="0" smtClean="0"/>
              <a:t>SLADE &amp; ASSOCIATES, INC.</a:t>
            </a:r>
            <a:endParaRPr lang="en-US" dirty="0"/>
          </a:p>
        </p:txBody>
      </p:sp>
      <p:sp>
        <p:nvSpPr>
          <p:cNvPr id="7" name="Slide Number Placeholder 6"/>
          <p:cNvSpPr>
            <a:spLocks noGrp="1"/>
          </p:cNvSpPr>
          <p:nvPr>
            <p:ph type="sldNum" sz="quarter" idx="13"/>
          </p:nvPr>
        </p:nvSpPr>
        <p:spPr/>
        <p:txBody>
          <a:bodyPr/>
          <a:lstStyle/>
          <a:p>
            <a:pPr>
              <a:defRPr/>
            </a:pPr>
            <a:fld id="{D4C5C829-2D48-4609-A44E-3AD608103E57}" type="slidenum">
              <a:rPr lang="en-US" smtClean="0"/>
              <a:pPr>
                <a:defRPr/>
              </a:pPr>
              <a:t>18</a:t>
            </a:fld>
            <a:endParaRPr lang="en-US" dirty="0"/>
          </a:p>
        </p:txBody>
      </p:sp>
    </p:spTree>
    <p:extLst>
      <p:ext uri="{BB962C8B-B14F-4D97-AF65-F5344CB8AC3E}">
        <p14:creationId xmlns:p14="http://schemas.microsoft.com/office/powerpoint/2010/main" val="36031107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TAX LAW CHANGES &amp; SUNSETS AND HOW THEY WILL AFFECT YOU</a:t>
            </a:r>
            <a:endParaRPr lang="en-US" dirty="0"/>
          </a:p>
        </p:txBody>
      </p:sp>
      <p:sp>
        <p:nvSpPr>
          <p:cNvPr id="5" name="Date Placeholder 4"/>
          <p:cNvSpPr>
            <a:spLocks noGrp="1"/>
          </p:cNvSpPr>
          <p:nvPr>
            <p:ph type="dt" idx="11"/>
          </p:nvPr>
        </p:nvSpPr>
        <p:spPr/>
        <p:txBody>
          <a:bodyPr/>
          <a:lstStyle/>
          <a:p>
            <a:pPr>
              <a:defRPr/>
            </a:pPr>
            <a:endParaRPr lang="en-US" dirty="0"/>
          </a:p>
        </p:txBody>
      </p:sp>
      <p:sp>
        <p:nvSpPr>
          <p:cNvPr id="6" name="Footer Placeholder 5"/>
          <p:cNvSpPr>
            <a:spLocks noGrp="1"/>
          </p:cNvSpPr>
          <p:nvPr>
            <p:ph type="ftr" sz="quarter" idx="12"/>
          </p:nvPr>
        </p:nvSpPr>
        <p:spPr/>
        <p:txBody>
          <a:bodyPr/>
          <a:lstStyle/>
          <a:p>
            <a:pPr>
              <a:defRPr/>
            </a:pPr>
            <a:r>
              <a:rPr lang="en-US" dirty="0" smtClean="0"/>
              <a:t>SLADE &amp; ASSOCIATES, INC.</a:t>
            </a:r>
            <a:endParaRPr lang="en-US" dirty="0"/>
          </a:p>
        </p:txBody>
      </p:sp>
      <p:sp>
        <p:nvSpPr>
          <p:cNvPr id="7" name="Slide Number Placeholder 6"/>
          <p:cNvSpPr>
            <a:spLocks noGrp="1"/>
          </p:cNvSpPr>
          <p:nvPr>
            <p:ph type="sldNum" sz="quarter" idx="13"/>
          </p:nvPr>
        </p:nvSpPr>
        <p:spPr/>
        <p:txBody>
          <a:bodyPr/>
          <a:lstStyle/>
          <a:p>
            <a:pPr>
              <a:defRPr/>
            </a:pPr>
            <a:fld id="{D4C5C829-2D48-4609-A44E-3AD608103E57}" type="slidenum">
              <a:rPr lang="en-US" smtClean="0"/>
              <a:pPr>
                <a:defRPr/>
              </a:pPr>
              <a:t>19</a:t>
            </a:fld>
            <a:endParaRPr lang="en-US" dirty="0"/>
          </a:p>
        </p:txBody>
      </p:sp>
    </p:spTree>
    <p:extLst>
      <p:ext uri="{BB962C8B-B14F-4D97-AF65-F5344CB8AC3E}">
        <p14:creationId xmlns:p14="http://schemas.microsoft.com/office/powerpoint/2010/main" val="38473067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20483"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r>
              <a:rPr lang="en-US" dirty="0"/>
              <a:t>TAX LAW CHANGES &amp; SUNSETS AND HOW THEY WILL AFFECT YOU</a:t>
            </a:r>
          </a:p>
        </p:txBody>
      </p:sp>
      <p:sp>
        <p:nvSpPr>
          <p:cNvPr id="20484"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dirty="0" smtClean="0"/>
          </a:p>
        </p:txBody>
      </p:sp>
      <p:sp>
        <p:nvSpPr>
          <p:cNvPr id="20485"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dirty="0"/>
              <a:t>SLADE &amp; ASSOCIATES, INC.</a:t>
            </a:r>
          </a:p>
        </p:txBody>
      </p:sp>
      <p:sp>
        <p:nvSpPr>
          <p:cNvPr id="20486"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5661618-2982-4E03-9D7C-61EC873DAF63}" type="slidenum">
              <a:rPr lang="en-US"/>
              <a:pPr fontAlgn="base">
                <a:spcBef>
                  <a:spcPct val="0"/>
                </a:spcBef>
                <a:spcAft>
                  <a:spcPct val="0"/>
                </a:spcAft>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TAX LAW CHANGES &amp; SUNSETS AND HOW THEY WILL AFFECT YOU</a:t>
            </a:r>
            <a:endParaRPr lang="en-US" dirty="0"/>
          </a:p>
        </p:txBody>
      </p:sp>
      <p:sp>
        <p:nvSpPr>
          <p:cNvPr id="5" name="Date Placeholder 4"/>
          <p:cNvSpPr>
            <a:spLocks noGrp="1"/>
          </p:cNvSpPr>
          <p:nvPr>
            <p:ph type="dt" idx="11"/>
          </p:nvPr>
        </p:nvSpPr>
        <p:spPr/>
        <p:txBody>
          <a:bodyPr/>
          <a:lstStyle/>
          <a:p>
            <a:pPr>
              <a:defRPr/>
            </a:pPr>
            <a:endParaRPr lang="en-US" dirty="0"/>
          </a:p>
        </p:txBody>
      </p:sp>
      <p:sp>
        <p:nvSpPr>
          <p:cNvPr id="6" name="Footer Placeholder 5"/>
          <p:cNvSpPr>
            <a:spLocks noGrp="1"/>
          </p:cNvSpPr>
          <p:nvPr>
            <p:ph type="ftr" sz="quarter" idx="12"/>
          </p:nvPr>
        </p:nvSpPr>
        <p:spPr/>
        <p:txBody>
          <a:bodyPr/>
          <a:lstStyle/>
          <a:p>
            <a:pPr>
              <a:defRPr/>
            </a:pPr>
            <a:r>
              <a:rPr lang="en-US" dirty="0" smtClean="0"/>
              <a:t>SLADE &amp; ASSOCIATES, INC.</a:t>
            </a:r>
            <a:endParaRPr lang="en-US" dirty="0"/>
          </a:p>
        </p:txBody>
      </p:sp>
      <p:sp>
        <p:nvSpPr>
          <p:cNvPr id="7" name="Slide Number Placeholder 6"/>
          <p:cNvSpPr>
            <a:spLocks noGrp="1"/>
          </p:cNvSpPr>
          <p:nvPr>
            <p:ph type="sldNum" sz="quarter" idx="13"/>
          </p:nvPr>
        </p:nvSpPr>
        <p:spPr/>
        <p:txBody>
          <a:bodyPr/>
          <a:lstStyle/>
          <a:p>
            <a:pPr>
              <a:defRPr/>
            </a:pPr>
            <a:fld id="{D4C5C829-2D48-4609-A44E-3AD608103E57}" type="slidenum">
              <a:rPr lang="en-US" smtClean="0"/>
              <a:pPr>
                <a:defRPr/>
              </a:pPr>
              <a:t>20</a:t>
            </a:fld>
            <a:endParaRPr lang="en-US" dirty="0"/>
          </a:p>
        </p:txBody>
      </p:sp>
    </p:spTree>
    <p:extLst>
      <p:ext uri="{BB962C8B-B14F-4D97-AF65-F5344CB8AC3E}">
        <p14:creationId xmlns:p14="http://schemas.microsoft.com/office/powerpoint/2010/main" val="41467577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TAX LAW CHANGES &amp; SUNSETS AND HOW THEY WILL AFFECT YOU</a:t>
            </a:r>
            <a:endParaRPr lang="en-US" dirty="0"/>
          </a:p>
        </p:txBody>
      </p:sp>
      <p:sp>
        <p:nvSpPr>
          <p:cNvPr id="5" name="Date Placeholder 4"/>
          <p:cNvSpPr>
            <a:spLocks noGrp="1"/>
          </p:cNvSpPr>
          <p:nvPr>
            <p:ph type="dt" idx="11"/>
          </p:nvPr>
        </p:nvSpPr>
        <p:spPr/>
        <p:txBody>
          <a:bodyPr/>
          <a:lstStyle/>
          <a:p>
            <a:pPr>
              <a:defRPr/>
            </a:pPr>
            <a:endParaRPr lang="en-US" dirty="0"/>
          </a:p>
        </p:txBody>
      </p:sp>
      <p:sp>
        <p:nvSpPr>
          <p:cNvPr id="6" name="Footer Placeholder 5"/>
          <p:cNvSpPr>
            <a:spLocks noGrp="1"/>
          </p:cNvSpPr>
          <p:nvPr>
            <p:ph type="ftr" sz="quarter" idx="12"/>
          </p:nvPr>
        </p:nvSpPr>
        <p:spPr/>
        <p:txBody>
          <a:bodyPr/>
          <a:lstStyle/>
          <a:p>
            <a:pPr>
              <a:defRPr/>
            </a:pPr>
            <a:r>
              <a:rPr lang="en-US" dirty="0" smtClean="0"/>
              <a:t>SLADE &amp; ASSOCIATES, INC.</a:t>
            </a:r>
            <a:endParaRPr lang="en-US" dirty="0"/>
          </a:p>
        </p:txBody>
      </p:sp>
      <p:sp>
        <p:nvSpPr>
          <p:cNvPr id="7" name="Slide Number Placeholder 6"/>
          <p:cNvSpPr>
            <a:spLocks noGrp="1"/>
          </p:cNvSpPr>
          <p:nvPr>
            <p:ph type="sldNum" sz="quarter" idx="13"/>
          </p:nvPr>
        </p:nvSpPr>
        <p:spPr/>
        <p:txBody>
          <a:bodyPr/>
          <a:lstStyle/>
          <a:p>
            <a:pPr>
              <a:defRPr/>
            </a:pPr>
            <a:fld id="{D4C5C829-2D48-4609-A44E-3AD608103E57}" type="slidenum">
              <a:rPr lang="en-US" smtClean="0"/>
              <a:pPr>
                <a:defRPr/>
              </a:pPr>
              <a:t>21</a:t>
            </a:fld>
            <a:endParaRPr lang="en-US" dirty="0"/>
          </a:p>
        </p:txBody>
      </p:sp>
    </p:spTree>
    <p:extLst>
      <p:ext uri="{BB962C8B-B14F-4D97-AF65-F5344CB8AC3E}">
        <p14:creationId xmlns:p14="http://schemas.microsoft.com/office/powerpoint/2010/main" val="6347162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TAX LAW CHANGES &amp; SUNSETS AND HOW THEY WILL AFFECT YOU</a:t>
            </a:r>
            <a:endParaRPr lang="en-US" dirty="0"/>
          </a:p>
        </p:txBody>
      </p:sp>
      <p:sp>
        <p:nvSpPr>
          <p:cNvPr id="5" name="Date Placeholder 4"/>
          <p:cNvSpPr>
            <a:spLocks noGrp="1"/>
          </p:cNvSpPr>
          <p:nvPr>
            <p:ph type="dt" idx="11"/>
          </p:nvPr>
        </p:nvSpPr>
        <p:spPr/>
        <p:txBody>
          <a:bodyPr/>
          <a:lstStyle/>
          <a:p>
            <a:pPr>
              <a:defRPr/>
            </a:pPr>
            <a:endParaRPr lang="en-US" dirty="0"/>
          </a:p>
        </p:txBody>
      </p:sp>
      <p:sp>
        <p:nvSpPr>
          <p:cNvPr id="6" name="Footer Placeholder 5"/>
          <p:cNvSpPr>
            <a:spLocks noGrp="1"/>
          </p:cNvSpPr>
          <p:nvPr>
            <p:ph type="ftr" sz="quarter" idx="12"/>
          </p:nvPr>
        </p:nvSpPr>
        <p:spPr/>
        <p:txBody>
          <a:bodyPr/>
          <a:lstStyle/>
          <a:p>
            <a:pPr>
              <a:defRPr/>
            </a:pPr>
            <a:r>
              <a:rPr lang="en-US" dirty="0" smtClean="0"/>
              <a:t>SLADE &amp; ASSOCIATES, INC.</a:t>
            </a:r>
            <a:endParaRPr lang="en-US" dirty="0"/>
          </a:p>
        </p:txBody>
      </p:sp>
      <p:sp>
        <p:nvSpPr>
          <p:cNvPr id="7" name="Slide Number Placeholder 6"/>
          <p:cNvSpPr>
            <a:spLocks noGrp="1"/>
          </p:cNvSpPr>
          <p:nvPr>
            <p:ph type="sldNum" sz="quarter" idx="13"/>
          </p:nvPr>
        </p:nvSpPr>
        <p:spPr/>
        <p:txBody>
          <a:bodyPr/>
          <a:lstStyle/>
          <a:p>
            <a:pPr>
              <a:defRPr/>
            </a:pPr>
            <a:fld id="{D4C5C829-2D48-4609-A44E-3AD608103E57}" type="slidenum">
              <a:rPr lang="en-US" smtClean="0"/>
              <a:pPr>
                <a:defRPr/>
              </a:pPr>
              <a:t>22</a:t>
            </a:fld>
            <a:endParaRPr lang="en-US" dirty="0"/>
          </a:p>
        </p:txBody>
      </p:sp>
    </p:spTree>
    <p:extLst>
      <p:ext uri="{BB962C8B-B14F-4D97-AF65-F5344CB8AC3E}">
        <p14:creationId xmlns:p14="http://schemas.microsoft.com/office/powerpoint/2010/main" val="11999974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TAX LAW CHANGES &amp; SUNSETS AND HOW THEY WILL AFFECT YOU</a:t>
            </a:r>
            <a:endParaRPr lang="en-US" dirty="0"/>
          </a:p>
        </p:txBody>
      </p:sp>
      <p:sp>
        <p:nvSpPr>
          <p:cNvPr id="5" name="Date Placeholder 4"/>
          <p:cNvSpPr>
            <a:spLocks noGrp="1"/>
          </p:cNvSpPr>
          <p:nvPr>
            <p:ph type="dt" idx="11"/>
          </p:nvPr>
        </p:nvSpPr>
        <p:spPr/>
        <p:txBody>
          <a:bodyPr/>
          <a:lstStyle/>
          <a:p>
            <a:pPr>
              <a:defRPr/>
            </a:pPr>
            <a:endParaRPr lang="en-US" dirty="0"/>
          </a:p>
        </p:txBody>
      </p:sp>
      <p:sp>
        <p:nvSpPr>
          <p:cNvPr id="6" name="Footer Placeholder 5"/>
          <p:cNvSpPr>
            <a:spLocks noGrp="1"/>
          </p:cNvSpPr>
          <p:nvPr>
            <p:ph type="ftr" sz="quarter" idx="12"/>
          </p:nvPr>
        </p:nvSpPr>
        <p:spPr/>
        <p:txBody>
          <a:bodyPr/>
          <a:lstStyle/>
          <a:p>
            <a:pPr>
              <a:defRPr/>
            </a:pPr>
            <a:r>
              <a:rPr lang="en-US" dirty="0" smtClean="0"/>
              <a:t>SLADE &amp; ASSOCIATES, INC.</a:t>
            </a:r>
            <a:endParaRPr lang="en-US" dirty="0"/>
          </a:p>
        </p:txBody>
      </p:sp>
      <p:sp>
        <p:nvSpPr>
          <p:cNvPr id="7" name="Slide Number Placeholder 6"/>
          <p:cNvSpPr>
            <a:spLocks noGrp="1"/>
          </p:cNvSpPr>
          <p:nvPr>
            <p:ph type="sldNum" sz="quarter" idx="13"/>
          </p:nvPr>
        </p:nvSpPr>
        <p:spPr/>
        <p:txBody>
          <a:bodyPr/>
          <a:lstStyle/>
          <a:p>
            <a:pPr>
              <a:defRPr/>
            </a:pPr>
            <a:fld id="{D4C5C829-2D48-4609-A44E-3AD608103E57}" type="slidenum">
              <a:rPr lang="en-US" smtClean="0"/>
              <a:pPr>
                <a:defRPr/>
              </a:pPr>
              <a:t>23</a:t>
            </a:fld>
            <a:endParaRPr lang="en-US" dirty="0"/>
          </a:p>
        </p:txBody>
      </p:sp>
    </p:spTree>
    <p:extLst>
      <p:ext uri="{BB962C8B-B14F-4D97-AF65-F5344CB8AC3E}">
        <p14:creationId xmlns:p14="http://schemas.microsoft.com/office/powerpoint/2010/main" val="11736202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TAX LAW CHANGES &amp; SUNSETS AND HOW THEY WILL AFFECT YOU</a:t>
            </a:r>
            <a:endParaRPr lang="en-US" dirty="0"/>
          </a:p>
        </p:txBody>
      </p:sp>
      <p:sp>
        <p:nvSpPr>
          <p:cNvPr id="5" name="Date Placeholder 4"/>
          <p:cNvSpPr>
            <a:spLocks noGrp="1"/>
          </p:cNvSpPr>
          <p:nvPr>
            <p:ph type="dt" idx="11"/>
          </p:nvPr>
        </p:nvSpPr>
        <p:spPr/>
        <p:txBody>
          <a:bodyPr/>
          <a:lstStyle/>
          <a:p>
            <a:pPr>
              <a:defRPr/>
            </a:pPr>
            <a:endParaRPr lang="en-US" dirty="0"/>
          </a:p>
        </p:txBody>
      </p:sp>
      <p:sp>
        <p:nvSpPr>
          <p:cNvPr id="6" name="Footer Placeholder 5"/>
          <p:cNvSpPr>
            <a:spLocks noGrp="1"/>
          </p:cNvSpPr>
          <p:nvPr>
            <p:ph type="ftr" sz="quarter" idx="12"/>
          </p:nvPr>
        </p:nvSpPr>
        <p:spPr/>
        <p:txBody>
          <a:bodyPr/>
          <a:lstStyle/>
          <a:p>
            <a:pPr>
              <a:defRPr/>
            </a:pPr>
            <a:r>
              <a:rPr lang="en-US" dirty="0" smtClean="0"/>
              <a:t>SLADE &amp; ASSOCIATES, INC.</a:t>
            </a:r>
            <a:endParaRPr lang="en-US" dirty="0"/>
          </a:p>
        </p:txBody>
      </p:sp>
      <p:sp>
        <p:nvSpPr>
          <p:cNvPr id="7" name="Slide Number Placeholder 6"/>
          <p:cNvSpPr>
            <a:spLocks noGrp="1"/>
          </p:cNvSpPr>
          <p:nvPr>
            <p:ph type="sldNum" sz="quarter" idx="13"/>
          </p:nvPr>
        </p:nvSpPr>
        <p:spPr/>
        <p:txBody>
          <a:bodyPr/>
          <a:lstStyle/>
          <a:p>
            <a:pPr>
              <a:defRPr/>
            </a:pPr>
            <a:fld id="{D4C5C829-2D48-4609-A44E-3AD608103E57}" type="slidenum">
              <a:rPr lang="en-US" smtClean="0"/>
              <a:pPr>
                <a:defRPr/>
              </a:pPr>
              <a:t>24</a:t>
            </a:fld>
            <a:endParaRPr lang="en-US" dirty="0"/>
          </a:p>
        </p:txBody>
      </p:sp>
    </p:spTree>
    <p:extLst>
      <p:ext uri="{BB962C8B-B14F-4D97-AF65-F5344CB8AC3E}">
        <p14:creationId xmlns:p14="http://schemas.microsoft.com/office/powerpoint/2010/main" val="114959178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TAX LAW CHANGES &amp; SUNSETS AND HOW THEY WILL AFFECT YOU</a:t>
            </a:r>
            <a:endParaRPr lang="en-US" dirty="0"/>
          </a:p>
        </p:txBody>
      </p:sp>
      <p:sp>
        <p:nvSpPr>
          <p:cNvPr id="5" name="Date Placeholder 4"/>
          <p:cNvSpPr>
            <a:spLocks noGrp="1"/>
          </p:cNvSpPr>
          <p:nvPr>
            <p:ph type="dt" idx="11"/>
          </p:nvPr>
        </p:nvSpPr>
        <p:spPr/>
        <p:txBody>
          <a:bodyPr/>
          <a:lstStyle/>
          <a:p>
            <a:pPr>
              <a:defRPr/>
            </a:pPr>
            <a:endParaRPr lang="en-US" dirty="0"/>
          </a:p>
        </p:txBody>
      </p:sp>
      <p:sp>
        <p:nvSpPr>
          <p:cNvPr id="6" name="Footer Placeholder 5"/>
          <p:cNvSpPr>
            <a:spLocks noGrp="1"/>
          </p:cNvSpPr>
          <p:nvPr>
            <p:ph type="ftr" sz="quarter" idx="12"/>
          </p:nvPr>
        </p:nvSpPr>
        <p:spPr/>
        <p:txBody>
          <a:bodyPr/>
          <a:lstStyle/>
          <a:p>
            <a:pPr>
              <a:defRPr/>
            </a:pPr>
            <a:r>
              <a:rPr lang="en-US" dirty="0" smtClean="0"/>
              <a:t>SLADE &amp; ASSOCIATES, INC.</a:t>
            </a:r>
            <a:endParaRPr lang="en-US" dirty="0"/>
          </a:p>
        </p:txBody>
      </p:sp>
      <p:sp>
        <p:nvSpPr>
          <p:cNvPr id="7" name="Slide Number Placeholder 6"/>
          <p:cNvSpPr>
            <a:spLocks noGrp="1"/>
          </p:cNvSpPr>
          <p:nvPr>
            <p:ph type="sldNum" sz="quarter" idx="13"/>
          </p:nvPr>
        </p:nvSpPr>
        <p:spPr/>
        <p:txBody>
          <a:bodyPr/>
          <a:lstStyle/>
          <a:p>
            <a:pPr>
              <a:defRPr/>
            </a:pPr>
            <a:fld id="{D4C5C829-2D48-4609-A44E-3AD608103E57}" type="slidenum">
              <a:rPr lang="en-US" smtClean="0"/>
              <a:pPr>
                <a:defRPr/>
              </a:pPr>
              <a:t>25</a:t>
            </a:fld>
            <a:endParaRPr lang="en-US" dirty="0"/>
          </a:p>
        </p:txBody>
      </p:sp>
    </p:spTree>
    <p:extLst>
      <p:ext uri="{BB962C8B-B14F-4D97-AF65-F5344CB8AC3E}">
        <p14:creationId xmlns:p14="http://schemas.microsoft.com/office/powerpoint/2010/main" val="209276031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TAX LAW CHANGES &amp; SUNSETS AND HOW THEY WILL AFFECT YOU</a:t>
            </a:r>
            <a:endParaRPr lang="en-US" dirty="0"/>
          </a:p>
        </p:txBody>
      </p:sp>
      <p:sp>
        <p:nvSpPr>
          <p:cNvPr id="5" name="Date Placeholder 4"/>
          <p:cNvSpPr>
            <a:spLocks noGrp="1"/>
          </p:cNvSpPr>
          <p:nvPr>
            <p:ph type="dt" idx="11"/>
          </p:nvPr>
        </p:nvSpPr>
        <p:spPr/>
        <p:txBody>
          <a:bodyPr/>
          <a:lstStyle/>
          <a:p>
            <a:pPr>
              <a:defRPr/>
            </a:pPr>
            <a:endParaRPr lang="en-US" dirty="0"/>
          </a:p>
        </p:txBody>
      </p:sp>
      <p:sp>
        <p:nvSpPr>
          <p:cNvPr id="6" name="Footer Placeholder 5"/>
          <p:cNvSpPr>
            <a:spLocks noGrp="1"/>
          </p:cNvSpPr>
          <p:nvPr>
            <p:ph type="ftr" sz="quarter" idx="12"/>
          </p:nvPr>
        </p:nvSpPr>
        <p:spPr/>
        <p:txBody>
          <a:bodyPr/>
          <a:lstStyle/>
          <a:p>
            <a:pPr>
              <a:defRPr/>
            </a:pPr>
            <a:r>
              <a:rPr lang="en-US" dirty="0" smtClean="0"/>
              <a:t>SLADE &amp; ASSOCIATES, INC.</a:t>
            </a:r>
            <a:endParaRPr lang="en-US" dirty="0"/>
          </a:p>
        </p:txBody>
      </p:sp>
      <p:sp>
        <p:nvSpPr>
          <p:cNvPr id="7" name="Slide Number Placeholder 6"/>
          <p:cNvSpPr>
            <a:spLocks noGrp="1"/>
          </p:cNvSpPr>
          <p:nvPr>
            <p:ph type="sldNum" sz="quarter" idx="13"/>
          </p:nvPr>
        </p:nvSpPr>
        <p:spPr/>
        <p:txBody>
          <a:bodyPr/>
          <a:lstStyle/>
          <a:p>
            <a:pPr>
              <a:defRPr/>
            </a:pPr>
            <a:fld id="{D4C5C829-2D48-4609-A44E-3AD608103E57}" type="slidenum">
              <a:rPr lang="en-US" smtClean="0"/>
              <a:pPr>
                <a:defRPr/>
              </a:pPr>
              <a:t>26</a:t>
            </a:fld>
            <a:endParaRPr lang="en-US" dirty="0"/>
          </a:p>
        </p:txBody>
      </p:sp>
    </p:spTree>
    <p:extLst>
      <p:ext uri="{BB962C8B-B14F-4D97-AF65-F5344CB8AC3E}">
        <p14:creationId xmlns:p14="http://schemas.microsoft.com/office/powerpoint/2010/main" val="294089682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TAX LAW CHANGES &amp; SUNSETS AND HOW THEY WILL AFFECT YOU</a:t>
            </a:r>
            <a:endParaRPr lang="en-US" dirty="0"/>
          </a:p>
        </p:txBody>
      </p:sp>
      <p:sp>
        <p:nvSpPr>
          <p:cNvPr id="5" name="Date Placeholder 4"/>
          <p:cNvSpPr>
            <a:spLocks noGrp="1"/>
          </p:cNvSpPr>
          <p:nvPr>
            <p:ph type="dt" idx="11"/>
          </p:nvPr>
        </p:nvSpPr>
        <p:spPr/>
        <p:txBody>
          <a:bodyPr/>
          <a:lstStyle/>
          <a:p>
            <a:pPr>
              <a:defRPr/>
            </a:pPr>
            <a:endParaRPr lang="en-US" dirty="0"/>
          </a:p>
        </p:txBody>
      </p:sp>
      <p:sp>
        <p:nvSpPr>
          <p:cNvPr id="6" name="Footer Placeholder 5"/>
          <p:cNvSpPr>
            <a:spLocks noGrp="1"/>
          </p:cNvSpPr>
          <p:nvPr>
            <p:ph type="ftr" sz="quarter" idx="12"/>
          </p:nvPr>
        </p:nvSpPr>
        <p:spPr/>
        <p:txBody>
          <a:bodyPr/>
          <a:lstStyle/>
          <a:p>
            <a:pPr>
              <a:defRPr/>
            </a:pPr>
            <a:r>
              <a:rPr lang="en-US" dirty="0" smtClean="0"/>
              <a:t>SLADE &amp; ASSOCIATES, INC.</a:t>
            </a:r>
            <a:endParaRPr lang="en-US" dirty="0"/>
          </a:p>
        </p:txBody>
      </p:sp>
      <p:sp>
        <p:nvSpPr>
          <p:cNvPr id="7" name="Slide Number Placeholder 6"/>
          <p:cNvSpPr>
            <a:spLocks noGrp="1"/>
          </p:cNvSpPr>
          <p:nvPr>
            <p:ph type="sldNum" sz="quarter" idx="13"/>
          </p:nvPr>
        </p:nvSpPr>
        <p:spPr/>
        <p:txBody>
          <a:bodyPr/>
          <a:lstStyle/>
          <a:p>
            <a:pPr>
              <a:defRPr/>
            </a:pPr>
            <a:fld id="{D4C5C829-2D48-4609-A44E-3AD608103E57}" type="slidenum">
              <a:rPr lang="en-US" smtClean="0"/>
              <a:pPr>
                <a:defRPr/>
              </a:pPr>
              <a:t>27</a:t>
            </a:fld>
            <a:endParaRPr lang="en-US" dirty="0"/>
          </a:p>
        </p:txBody>
      </p:sp>
    </p:spTree>
    <p:extLst>
      <p:ext uri="{BB962C8B-B14F-4D97-AF65-F5344CB8AC3E}">
        <p14:creationId xmlns:p14="http://schemas.microsoft.com/office/powerpoint/2010/main" val="294089682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TAX LAW CHANGES &amp; SUNSETS AND HOW THEY WILL AFFECT YOU</a:t>
            </a:r>
            <a:endParaRPr lang="en-US" dirty="0"/>
          </a:p>
        </p:txBody>
      </p:sp>
      <p:sp>
        <p:nvSpPr>
          <p:cNvPr id="5" name="Date Placeholder 4"/>
          <p:cNvSpPr>
            <a:spLocks noGrp="1"/>
          </p:cNvSpPr>
          <p:nvPr>
            <p:ph type="dt" idx="11"/>
          </p:nvPr>
        </p:nvSpPr>
        <p:spPr/>
        <p:txBody>
          <a:bodyPr/>
          <a:lstStyle/>
          <a:p>
            <a:pPr>
              <a:defRPr/>
            </a:pPr>
            <a:endParaRPr lang="en-US" dirty="0"/>
          </a:p>
        </p:txBody>
      </p:sp>
      <p:sp>
        <p:nvSpPr>
          <p:cNvPr id="6" name="Footer Placeholder 5"/>
          <p:cNvSpPr>
            <a:spLocks noGrp="1"/>
          </p:cNvSpPr>
          <p:nvPr>
            <p:ph type="ftr" sz="quarter" idx="12"/>
          </p:nvPr>
        </p:nvSpPr>
        <p:spPr/>
        <p:txBody>
          <a:bodyPr/>
          <a:lstStyle/>
          <a:p>
            <a:pPr>
              <a:defRPr/>
            </a:pPr>
            <a:r>
              <a:rPr lang="en-US" dirty="0" smtClean="0"/>
              <a:t>SLADE &amp; ASSOCIATES, INC.</a:t>
            </a:r>
            <a:endParaRPr lang="en-US" dirty="0"/>
          </a:p>
        </p:txBody>
      </p:sp>
      <p:sp>
        <p:nvSpPr>
          <p:cNvPr id="7" name="Slide Number Placeholder 6"/>
          <p:cNvSpPr>
            <a:spLocks noGrp="1"/>
          </p:cNvSpPr>
          <p:nvPr>
            <p:ph type="sldNum" sz="quarter" idx="13"/>
          </p:nvPr>
        </p:nvSpPr>
        <p:spPr/>
        <p:txBody>
          <a:bodyPr/>
          <a:lstStyle/>
          <a:p>
            <a:pPr>
              <a:defRPr/>
            </a:pPr>
            <a:fld id="{D4C5C829-2D48-4609-A44E-3AD608103E57}" type="slidenum">
              <a:rPr lang="en-US" smtClean="0"/>
              <a:pPr>
                <a:defRPr/>
              </a:pPr>
              <a:t>28</a:t>
            </a:fld>
            <a:endParaRPr lang="en-US" dirty="0"/>
          </a:p>
        </p:txBody>
      </p:sp>
    </p:spTree>
    <p:extLst>
      <p:ext uri="{BB962C8B-B14F-4D97-AF65-F5344CB8AC3E}">
        <p14:creationId xmlns:p14="http://schemas.microsoft.com/office/powerpoint/2010/main" val="319849364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TAX LAW CHANGES &amp; SUNSETS AND HOW THEY WILL AFFECT YOU</a:t>
            </a:r>
            <a:endParaRPr lang="en-US" dirty="0"/>
          </a:p>
        </p:txBody>
      </p:sp>
      <p:sp>
        <p:nvSpPr>
          <p:cNvPr id="5" name="Date Placeholder 4"/>
          <p:cNvSpPr>
            <a:spLocks noGrp="1"/>
          </p:cNvSpPr>
          <p:nvPr>
            <p:ph type="dt" idx="11"/>
          </p:nvPr>
        </p:nvSpPr>
        <p:spPr/>
        <p:txBody>
          <a:bodyPr/>
          <a:lstStyle/>
          <a:p>
            <a:pPr>
              <a:defRPr/>
            </a:pPr>
            <a:endParaRPr lang="en-US" dirty="0"/>
          </a:p>
        </p:txBody>
      </p:sp>
      <p:sp>
        <p:nvSpPr>
          <p:cNvPr id="6" name="Footer Placeholder 5"/>
          <p:cNvSpPr>
            <a:spLocks noGrp="1"/>
          </p:cNvSpPr>
          <p:nvPr>
            <p:ph type="ftr" sz="quarter" idx="12"/>
          </p:nvPr>
        </p:nvSpPr>
        <p:spPr/>
        <p:txBody>
          <a:bodyPr/>
          <a:lstStyle/>
          <a:p>
            <a:pPr>
              <a:defRPr/>
            </a:pPr>
            <a:r>
              <a:rPr lang="en-US" dirty="0" smtClean="0"/>
              <a:t>SLADE &amp; ASSOCIATES, INC.</a:t>
            </a:r>
            <a:endParaRPr lang="en-US" dirty="0"/>
          </a:p>
        </p:txBody>
      </p:sp>
      <p:sp>
        <p:nvSpPr>
          <p:cNvPr id="7" name="Slide Number Placeholder 6"/>
          <p:cNvSpPr>
            <a:spLocks noGrp="1"/>
          </p:cNvSpPr>
          <p:nvPr>
            <p:ph type="sldNum" sz="quarter" idx="13"/>
          </p:nvPr>
        </p:nvSpPr>
        <p:spPr/>
        <p:txBody>
          <a:bodyPr/>
          <a:lstStyle/>
          <a:p>
            <a:pPr>
              <a:defRPr/>
            </a:pPr>
            <a:fld id="{D4C5C829-2D48-4609-A44E-3AD608103E57}" type="slidenum">
              <a:rPr lang="en-US" smtClean="0"/>
              <a:pPr>
                <a:defRPr/>
              </a:pPr>
              <a:t>29</a:t>
            </a:fld>
            <a:endParaRPr lang="en-US" dirty="0"/>
          </a:p>
        </p:txBody>
      </p:sp>
    </p:spTree>
    <p:extLst>
      <p:ext uri="{BB962C8B-B14F-4D97-AF65-F5344CB8AC3E}">
        <p14:creationId xmlns:p14="http://schemas.microsoft.com/office/powerpoint/2010/main" val="24267601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28675"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r>
              <a:rPr lang="en-US" dirty="0"/>
              <a:t>TAX LAW CHANGES &amp; SUNSETS AND HOW THEY WILL AFFECT YOU</a:t>
            </a:r>
          </a:p>
        </p:txBody>
      </p:sp>
      <p:sp>
        <p:nvSpPr>
          <p:cNvPr id="28676"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dirty="0" smtClean="0"/>
          </a:p>
        </p:txBody>
      </p:sp>
      <p:sp>
        <p:nvSpPr>
          <p:cNvPr id="28677"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dirty="0"/>
              <a:t>SLADE &amp; ASSOCIATES, INC.</a:t>
            </a:r>
          </a:p>
        </p:txBody>
      </p:sp>
      <p:sp>
        <p:nvSpPr>
          <p:cNvPr id="28678"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0F1EC00-4491-4584-87E8-FD80B6008B50}" type="slidenum">
              <a:rPr lang="en-US"/>
              <a:pPr fontAlgn="base">
                <a:spcBef>
                  <a:spcPct val="0"/>
                </a:spcBef>
                <a:spcAft>
                  <a:spcPct val="0"/>
                </a:spcAft>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TAX LAW CHANGES &amp; SUNSETS AND HOW THEY WILL AFFECT YOU</a:t>
            </a:r>
            <a:endParaRPr lang="en-US" dirty="0"/>
          </a:p>
        </p:txBody>
      </p:sp>
      <p:sp>
        <p:nvSpPr>
          <p:cNvPr id="5" name="Date Placeholder 4"/>
          <p:cNvSpPr>
            <a:spLocks noGrp="1"/>
          </p:cNvSpPr>
          <p:nvPr>
            <p:ph type="dt" idx="11"/>
          </p:nvPr>
        </p:nvSpPr>
        <p:spPr/>
        <p:txBody>
          <a:bodyPr/>
          <a:lstStyle/>
          <a:p>
            <a:pPr>
              <a:defRPr/>
            </a:pPr>
            <a:endParaRPr lang="en-US" dirty="0"/>
          </a:p>
        </p:txBody>
      </p:sp>
      <p:sp>
        <p:nvSpPr>
          <p:cNvPr id="6" name="Footer Placeholder 5"/>
          <p:cNvSpPr>
            <a:spLocks noGrp="1"/>
          </p:cNvSpPr>
          <p:nvPr>
            <p:ph type="ftr" sz="quarter" idx="12"/>
          </p:nvPr>
        </p:nvSpPr>
        <p:spPr/>
        <p:txBody>
          <a:bodyPr/>
          <a:lstStyle/>
          <a:p>
            <a:pPr>
              <a:defRPr/>
            </a:pPr>
            <a:r>
              <a:rPr lang="en-US" dirty="0" smtClean="0"/>
              <a:t>SLADE &amp; ASSOCIATES, INC.</a:t>
            </a:r>
            <a:endParaRPr lang="en-US" dirty="0"/>
          </a:p>
        </p:txBody>
      </p:sp>
      <p:sp>
        <p:nvSpPr>
          <p:cNvPr id="7" name="Slide Number Placeholder 6"/>
          <p:cNvSpPr>
            <a:spLocks noGrp="1"/>
          </p:cNvSpPr>
          <p:nvPr>
            <p:ph type="sldNum" sz="quarter" idx="13"/>
          </p:nvPr>
        </p:nvSpPr>
        <p:spPr/>
        <p:txBody>
          <a:bodyPr/>
          <a:lstStyle/>
          <a:p>
            <a:pPr>
              <a:defRPr/>
            </a:pPr>
            <a:fld id="{D4C5C829-2D48-4609-A44E-3AD608103E57}" type="slidenum">
              <a:rPr lang="en-US" smtClean="0"/>
              <a:pPr>
                <a:defRPr/>
              </a:pPr>
              <a:t>30</a:t>
            </a:fld>
            <a:endParaRPr lang="en-US" dirty="0"/>
          </a:p>
        </p:txBody>
      </p:sp>
    </p:spTree>
    <p:extLst>
      <p:ext uri="{BB962C8B-B14F-4D97-AF65-F5344CB8AC3E}">
        <p14:creationId xmlns:p14="http://schemas.microsoft.com/office/powerpoint/2010/main" val="138142798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TAX LAW CHANGES &amp; SUNSETS AND HOW THEY WILL AFFECT YOU</a:t>
            </a:r>
            <a:endParaRPr lang="en-US" dirty="0"/>
          </a:p>
        </p:txBody>
      </p:sp>
      <p:sp>
        <p:nvSpPr>
          <p:cNvPr id="5" name="Date Placeholder 4"/>
          <p:cNvSpPr>
            <a:spLocks noGrp="1"/>
          </p:cNvSpPr>
          <p:nvPr>
            <p:ph type="dt" idx="11"/>
          </p:nvPr>
        </p:nvSpPr>
        <p:spPr/>
        <p:txBody>
          <a:bodyPr/>
          <a:lstStyle/>
          <a:p>
            <a:pPr>
              <a:defRPr/>
            </a:pPr>
            <a:endParaRPr lang="en-US" dirty="0"/>
          </a:p>
        </p:txBody>
      </p:sp>
      <p:sp>
        <p:nvSpPr>
          <p:cNvPr id="6" name="Footer Placeholder 5"/>
          <p:cNvSpPr>
            <a:spLocks noGrp="1"/>
          </p:cNvSpPr>
          <p:nvPr>
            <p:ph type="ftr" sz="quarter" idx="12"/>
          </p:nvPr>
        </p:nvSpPr>
        <p:spPr/>
        <p:txBody>
          <a:bodyPr/>
          <a:lstStyle/>
          <a:p>
            <a:pPr>
              <a:defRPr/>
            </a:pPr>
            <a:r>
              <a:rPr lang="en-US" dirty="0" smtClean="0"/>
              <a:t>SLADE &amp; ASSOCIATES, INC.</a:t>
            </a:r>
            <a:endParaRPr lang="en-US" dirty="0"/>
          </a:p>
        </p:txBody>
      </p:sp>
      <p:sp>
        <p:nvSpPr>
          <p:cNvPr id="7" name="Slide Number Placeholder 6"/>
          <p:cNvSpPr>
            <a:spLocks noGrp="1"/>
          </p:cNvSpPr>
          <p:nvPr>
            <p:ph type="sldNum" sz="quarter" idx="13"/>
          </p:nvPr>
        </p:nvSpPr>
        <p:spPr/>
        <p:txBody>
          <a:bodyPr/>
          <a:lstStyle/>
          <a:p>
            <a:pPr>
              <a:defRPr/>
            </a:pPr>
            <a:fld id="{D4C5C829-2D48-4609-A44E-3AD608103E57}" type="slidenum">
              <a:rPr lang="en-US" smtClean="0"/>
              <a:pPr>
                <a:defRPr/>
              </a:pPr>
              <a:t>31</a:t>
            </a:fld>
            <a:endParaRPr lang="en-US" dirty="0"/>
          </a:p>
        </p:txBody>
      </p:sp>
    </p:spTree>
    <p:extLst>
      <p:ext uri="{BB962C8B-B14F-4D97-AF65-F5344CB8AC3E}">
        <p14:creationId xmlns:p14="http://schemas.microsoft.com/office/powerpoint/2010/main" val="259709661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TAX LAW CHANGES &amp; SUNSETS AND HOW THEY WILL AFFECT YOU</a:t>
            </a:r>
            <a:endParaRPr lang="en-US" dirty="0"/>
          </a:p>
        </p:txBody>
      </p:sp>
      <p:sp>
        <p:nvSpPr>
          <p:cNvPr id="5" name="Date Placeholder 4"/>
          <p:cNvSpPr>
            <a:spLocks noGrp="1"/>
          </p:cNvSpPr>
          <p:nvPr>
            <p:ph type="dt" idx="11"/>
          </p:nvPr>
        </p:nvSpPr>
        <p:spPr/>
        <p:txBody>
          <a:bodyPr/>
          <a:lstStyle/>
          <a:p>
            <a:pPr>
              <a:defRPr/>
            </a:pPr>
            <a:endParaRPr lang="en-US" dirty="0"/>
          </a:p>
        </p:txBody>
      </p:sp>
      <p:sp>
        <p:nvSpPr>
          <p:cNvPr id="6" name="Footer Placeholder 5"/>
          <p:cNvSpPr>
            <a:spLocks noGrp="1"/>
          </p:cNvSpPr>
          <p:nvPr>
            <p:ph type="ftr" sz="quarter" idx="12"/>
          </p:nvPr>
        </p:nvSpPr>
        <p:spPr/>
        <p:txBody>
          <a:bodyPr/>
          <a:lstStyle/>
          <a:p>
            <a:pPr>
              <a:defRPr/>
            </a:pPr>
            <a:r>
              <a:rPr lang="en-US" dirty="0" smtClean="0"/>
              <a:t>SLADE &amp; ASSOCIATES, INC.</a:t>
            </a:r>
            <a:endParaRPr lang="en-US" dirty="0"/>
          </a:p>
        </p:txBody>
      </p:sp>
      <p:sp>
        <p:nvSpPr>
          <p:cNvPr id="7" name="Slide Number Placeholder 6"/>
          <p:cNvSpPr>
            <a:spLocks noGrp="1"/>
          </p:cNvSpPr>
          <p:nvPr>
            <p:ph type="sldNum" sz="quarter" idx="13"/>
          </p:nvPr>
        </p:nvSpPr>
        <p:spPr/>
        <p:txBody>
          <a:bodyPr/>
          <a:lstStyle/>
          <a:p>
            <a:pPr>
              <a:defRPr/>
            </a:pPr>
            <a:fld id="{D4C5C829-2D48-4609-A44E-3AD608103E57}" type="slidenum">
              <a:rPr lang="en-US" smtClean="0"/>
              <a:pPr>
                <a:defRPr/>
              </a:pPr>
              <a:t>32</a:t>
            </a:fld>
            <a:endParaRPr lang="en-US" dirty="0"/>
          </a:p>
        </p:txBody>
      </p:sp>
    </p:spTree>
    <p:extLst>
      <p:ext uri="{BB962C8B-B14F-4D97-AF65-F5344CB8AC3E}">
        <p14:creationId xmlns:p14="http://schemas.microsoft.com/office/powerpoint/2010/main" val="154859662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TAX LAW CHANGES &amp; SUNSETS AND HOW THEY WILL AFFECT YOU</a:t>
            </a:r>
            <a:endParaRPr lang="en-US" dirty="0"/>
          </a:p>
        </p:txBody>
      </p:sp>
      <p:sp>
        <p:nvSpPr>
          <p:cNvPr id="5" name="Date Placeholder 4"/>
          <p:cNvSpPr>
            <a:spLocks noGrp="1"/>
          </p:cNvSpPr>
          <p:nvPr>
            <p:ph type="dt" idx="11"/>
          </p:nvPr>
        </p:nvSpPr>
        <p:spPr/>
        <p:txBody>
          <a:bodyPr/>
          <a:lstStyle/>
          <a:p>
            <a:pPr>
              <a:defRPr/>
            </a:pPr>
            <a:endParaRPr lang="en-US" dirty="0"/>
          </a:p>
        </p:txBody>
      </p:sp>
      <p:sp>
        <p:nvSpPr>
          <p:cNvPr id="6" name="Footer Placeholder 5"/>
          <p:cNvSpPr>
            <a:spLocks noGrp="1"/>
          </p:cNvSpPr>
          <p:nvPr>
            <p:ph type="ftr" sz="quarter" idx="12"/>
          </p:nvPr>
        </p:nvSpPr>
        <p:spPr/>
        <p:txBody>
          <a:bodyPr/>
          <a:lstStyle/>
          <a:p>
            <a:pPr>
              <a:defRPr/>
            </a:pPr>
            <a:r>
              <a:rPr lang="en-US" dirty="0" smtClean="0"/>
              <a:t>SLADE &amp; ASSOCIATES, INC.</a:t>
            </a:r>
            <a:endParaRPr lang="en-US" dirty="0"/>
          </a:p>
        </p:txBody>
      </p:sp>
      <p:sp>
        <p:nvSpPr>
          <p:cNvPr id="7" name="Slide Number Placeholder 6"/>
          <p:cNvSpPr>
            <a:spLocks noGrp="1"/>
          </p:cNvSpPr>
          <p:nvPr>
            <p:ph type="sldNum" sz="quarter" idx="13"/>
          </p:nvPr>
        </p:nvSpPr>
        <p:spPr/>
        <p:txBody>
          <a:bodyPr/>
          <a:lstStyle/>
          <a:p>
            <a:pPr>
              <a:defRPr/>
            </a:pPr>
            <a:fld id="{D4C5C829-2D48-4609-A44E-3AD608103E57}" type="slidenum">
              <a:rPr lang="en-US" smtClean="0"/>
              <a:pPr>
                <a:defRPr/>
              </a:pPr>
              <a:t>33</a:t>
            </a:fld>
            <a:endParaRPr lang="en-US" dirty="0"/>
          </a:p>
        </p:txBody>
      </p:sp>
    </p:spTree>
    <p:extLst>
      <p:ext uri="{BB962C8B-B14F-4D97-AF65-F5344CB8AC3E}">
        <p14:creationId xmlns:p14="http://schemas.microsoft.com/office/powerpoint/2010/main" val="154859662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TAX LAW CHANGES &amp; SUNSETS AND HOW THEY WILL AFFECT YOU</a:t>
            </a:r>
            <a:endParaRPr lang="en-US" dirty="0"/>
          </a:p>
        </p:txBody>
      </p:sp>
      <p:sp>
        <p:nvSpPr>
          <p:cNvPr id="5" name="Date Placeholder 4"/>
          <p:cNvSpPr>
            <a:spLocks noGrp="1"/>
          </p:cNvSpPr>
          <p:nvPr>
            <p:ph type="dt" idx="11"/>
          </p:nvPr>
        </p:nvSpPr>
        <p:spPr/>
        <p:txBody>
          <a:bodyPr/>
          <a:lstStyle/>
          <a:p>
            <a:pPr>
              <a:defRPr/>
            </a:pPr>
            <a:endParaRPr lang="en-US" dirty="0"/>
          </a:p>
        </p:txBody>
      </p:sp>
      <p:sp>
        <p:nvSpPr>
          <p:cNvPr id="6" name="Footer Placeholder 5"/>
          <p:cNvSpPr>
            <a:spLocks noGrp="1"/>
          </p:cNvSpPr>
          <p:nvPr>
            <p:ph type="ftr" sz="quarter" idx="12"/>
          </p:nvPr>
        </p:nvSpPr>
        <p:spPr/>
        <p:txBody>
          <a:bodyPr/>
          <a:lstStyle/>
          <a:p>
            <a:pPr>
              <a:defRPr/>
            </a:pPr>
            <a:r>
              <a:rPr lang="en-US" dirty="0" smtClean="0"/>
              <a:t>SLADE &amp; ASSOCIATES, INC.</a:t>
            </a:r>
            <a:endParaRPr lang="en-US" dirty="0"/>
          </a:p>
        </p:txBody>
      </p:sp>
      <p:sp>
        <p:nvSpPr>
          <p:cNvPr id="7" name="Slide Number Placeholder 6"/>
          <p:cNvSpPr>
            <a:spLocks noGrp="1"/>
          </p:cNvSpPr>
          <p:nvPr>
            <p:ph type="sldNum" sz="quarter" idx="13"/>
          </p:nvPr>
        </p:nvSpPr>
        <p:spPr/>
        <p:txBody>
          <a:bodyPr/>
          <a:lstStyle/>
          <a:p>
            <a:pPr>
              <a:defRPr/>
            </a:pPr>
            <a:fld id="{D4C5C829-2D48-4609-A44E-3AD608103E57}" type="slidenum">
              <a:rPr lang="en-US" smtClean="0"/>
              <a:pPr>
                <a:defRPr/>
              </a:pPr>
              <a:t>34</a:t>
            </a:fld>
            <a:endParaRPr lang="en-US" dirty="0"/>
          </a:p>
        </p:txBody>
      </p:sp>
    </p:spTree>
    <p:extLst>
      <p:ext uri="{BB962C8B-B14F-4D97-AF65-F5344CB8AC3E}">
        <p14:creationId xmlns:p14="http://schemas.microsoft.com/office/powerpoint/2010/main" val="198468033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TAX LAW CHANGES &amp; SUNSETS AND HOW THEY WILL AFFECT YOU</a:t>
            </a:r>
            <a:endParaRPr lang="en-US" dirty="0"/>
          </a:p>
        </p:txBody>
      </p:sp>
      <p:sp>
        <p:nvSpPr>
          <p:cNvPr id="5" name="Date Placeholder 4"/>
          <p:cNvSpPr>
            <a:spLocks noGrp="1"/>
          </p:cNvSpPr>
          <p:nvPr>
            <p:ph type="dt" idx="11"/>
          </p:nvPr>
        </p:nvSpPr>
        <p:spPr/>
        <p:txBody>
          <a:bodyPr/>
          <a:lstStyle/>
          <a:p>
            <a:pPr>
              <a:defRPr/>
            </a:pPr>
            <a:endParaRPr lang="en-US" dirty="0"/>
          </a:p>
        </p:txBody>
      </p:sp>
      <p:sp>
        <p:nvSpPr>
          <p:cNvPr id="6" name="Footer Placeholder 5"/>
          <p:cNvSpPr>
            <a:spLocks noGrp="1"/>
          </p:cNvSpPr>
          <p:nvPr>
            <p:ph type="ftr" sz="quarter" idx="12"/>
          </p:nvPr>
        </p:nvSpPr>
        <p:spPr/>
        <p:txBody>
          <a:bodyPr/>
          <a:lstStyle/>
          <a:p>
            <a:pPr>
              <a:defRPr/>
            </a:pPr>
            <a:r>
              <a:rPr lang="en-US" dirty="0" smtClean="0"/>
              <a:t>SLADE &amp; ASSOCIATES, INC.</a:t>
            </a:r>
            <a:endParaRPr lang="en-US" dirty="0"/>
          </a:p>
        </p:txBody>
      </p:sp>
      <p:sp>
        <p:nvSpPr>
          <p:cNvPr id="7" name="Slide Number Placeholder 6"/>
          <p:cNvSpPr>
            <a:spLocks noGrp="1"/>
          </p:cNvSpPr>
          <p:nvPr>
            <p:ph type="sldNum" sz="quarter" idx="13"/>
          </p:nvPr>
        </p:nvSpPr>
        <p:spPr/>
        <p:txBody>
          <a:bodyPr/>
          <a:lstStyle/>
          <a:p>
            <a:pPr>
              <a:defRPr/>
            </a:pPr>
            <a:fld id="{D4C5C829-2D48-4609-A44E-3AD608103E57}" type="slidenum">
              <a:rPr lang="en-US" smtClean="0"/>
              <a:pPr>
                <a:defRPr/>
              </a:pPr>
              <a:t>35</a:t>
            </a:fld>
            <a:endParaRPr lang="en-US" dirty="0"/>
          </a:p>
        </p:txBody>
      </p:sp>
    </p:spTree>
    <p:extLst>
      <p:ext uri="{BB962C8B-B14F-4D97-AF65-F5344CB8AC3E}">
        <p14:creationId xmlns:p14="http://schemas.microsoft.com/office/powerpoint/2010/main" val="367852635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solidFill>
                  <a:prstClr val="black"/>
                </a:solidFill>
              </a:rPr>
              <a:t>TAX LAW CHANGES &amp; SUNSETS AND HOW THEY WILL AFFECT YOU</a:t>
            </a:r>
            <a:endParaRPr lang="en-US" dirty="0">
              <a:solidFill>
                <a:prstClr val="black"/>
              </a:solidFill>
            </a:endParaRPr>
          </a:p>
        </p:txBody>
      </p:sp>
      <p:sp>
        <p:nvSpPr>
          <p:cNvPr id="5" name="Date Placeholder 4"/>
          <p:cNvSpPr>
            <a:spLocks noGrp="1"/>
          </p:cNvSpPr>
          <p:nvPr>
            <p:ph type="dt" idx="11"/>
          </p:nvPr>
        </p:nvSpPr>
        <p:spPr/>
        <p:txBody>
          <a:bodyPr/>
          <a:lstStyle/>
          <a:p>
            <a:pPr>
              <a:defRPr/>
            </a:pPr>
            <a:endParaRPr lang="en-US" dirty="0">
              <a:solidFill>
                <a:prstClr val="black"/>
              </a:solidFill>
            </a:endParaRPr>
          </a:p>
        </p:txBody>
      </p:sp>
      <p:sp>
        <p:nvSpPr>
          <p:cNvPr id="6" name="Footer Placeholder 5"/>
          <p:cNvSpPr>
            <a:spLocks noGrp="1"/>
          </p:cNvSpPr>
          <p:nvPr>
            <p:ph type="ftr" sz="quarter" idx="12"/>
          </p:nvPr>
        </p:nvSpPr>
        <p:spPr/>
        <p:txBody>
          <a:bodyPr/>
          <a:lstStyle/>
          <a:p>
            <a:pPr>
              <a:defRPr/>
            </a:pPr>
            <a:r>
              <a:rPr lang="en-US" dirty="0" smtClean="0">
                <a:solidFill>
                  <a:prstClr val="black"/>
                </a:solidFill>
              </a:rPr>
              <a:t>SLADE &amp; ASSOCIATES, INC.</a:t>
            </a:r>
            <a:endParaRPr lang="en-US" dirty="0">
              <a:solidFill>
                <a:prstClr val="black"/>
              </a:solidFill>
            </a:endParaRPr>
          </a:p>
        </p:txBody>
      </p:sp>
      <p:sp>
        <p:nvSpPr>
          <p:cNvPr id="7" name="Slide Number Placeholder 6"/>
          <p:cNvSpPr>
            <a:spLocks noGrp="1"/>
          </p:cNvSpPr>
          <p:nvPr>
            <p:ph type="sldNum" sz="quarter" idx="13"/>
          </p:nvPr>
        </p:nvSpPr>
        <p:spPr/>
        <p:txBody>
          <a:bodyPr/>
          <a:lstStyle/>
          <a:p>
            <a:pPr>
              <a:defRPr/>
            </a:pPr>
            <a:fld id="{D4C5C829-2D48-4609-A44E-3AD608103E57}" type="slidenum">
              <a:rPr lang="en-US" smtClean="0">
                <a:solidFill>
                  <a:prstClr val="black"/>
                </a:solidFill>
              </a:rPr>
              <a:pPr>
                <a:defRPr/>
              </a:pPr>
              <a:t>36</a:t>
            </a:fld>
            <a:endParaRPr lang="en-US" dirty="0">
              <a:solidFill>
                <a:prstClr val="black"/>
              </a:solidFill>
            </a:endParaRPr>
          </a:p>
        </p:txBody>
      </p:sp>
    </p:spTree>
    <p:extLst>
      <p:ext uri="{BB962C8B-B14F-4D97-AF65-F5344CB8AC3E}">
        <p14:creationId xmlns:p14="http://schemas.microsoft.com/office/powerpoint/2010/main" val="184108455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solidFill>
                  <a:prstClr val="black"/>
                </a:solidFill>
              </a:rPr>
              <a:t>TAX LAW CHANGES &amp; SUNSETS AND HOW THEY WILL AFFECT YOU</a:t>
            </a:r>
            <a:endParaRPr lang="en-US" dirty="0">
              <a:solidFill>
                <a:prstClr val="black"/>
              </a:solidFill>
            </a:endParaRPr>
          </a:p>
        </p:txBody>
      </p:sp>
      <p:sp>
        <p:nvSpPr>
          <p:cNvPr id="5" name="Date Placeholder 4"/>
          <p:cNvSpPr>
            <a:spLocks noGrp="1"/>
          </p:cNvSpPr>
          <p:nvPr>
            <p:ph type="dt" idx="11"/>
          </p:nvPr>
        </p:nvSpPr>
        <p:spPr/>
        <p:txBody>
          <a:bodyPr/>
          <a:lstStyle/>
          <a:p>
            <a:pPr>
              <a:defRPr/>
            </a:pPr>
            <a:endParaRPr lang="en-US" dirty="0">
              <a:solidFill>
                <a:prstClr val="black"/>
              </a:solidFill>
            </a:endParaRPr>
          </a:p>
        </p:txBody>
      </p:sp>
      <p:sp>
        <p:nvSpPr>
          <p:cNvPr id="6" name="Footer Placeholder 5"/>
          <p:cNvSpPr>
            <a:spLocks noGrp="1"/>
          </p:cNvSpPr>
          <p:nvPr>
            <p:ph type="ftr" sz="quarter" idx="12"/>
          </p:nvPr>
        </p:nvSpPr>
        <p:spPr/>
        <p:txBody>
          <a:bodyPr/>
          <a:lstStyle/>
          <a:p>
            <a:pPr>
              <a:defRPr/>
            </a:pPr>
            <a:r>
              <a:rPr lang="en-US" dirty="0" smtClean="0">
                <a:solidFill>
                  <a:prstClr val="black"/>
                </a:solidFill>
              </a:rPr>
              <a:t>SLADE &amp; ASSOCIATES, INC.</a:t>
            </a:r>
            <a:endParaRPr lang="en-US" dirty="0">
              <a:solidFill>
                <a:prstClr val="black"/>
              </a:solidFill>
            </a:endParaRPr>
          </a:p>
        </p:txBody>
      </p:sp>
      <p:sp>
        <p:nvSpPr>
          <p:cNvPr id="7" name="Slide Number Placeholder 6"/>
          <p:cNvSpPr>
            <a:spLocks noGrp="1"/>
          </p:cNvSpPr>
          <p:nvPr>
            <p:ph type="sldNum" sz="quarter" idx="13"/>
          </p:nvPr>
        </p:nvSpPr>
        <p:spPr/>
        <p:txBody>
          <a:bodyPr/>
          <a:lstStyle/>
          <a:p>
            <a:pPr>
              <a:defRPr/>
            </a:pPr>
            <a:fld id="{D4C5C829-2D48-4609-A44E-3AD608103E57}" type="slidenum">
              <a:rPr lang="en-US" smtClean="0">
                <a:solidFill>
                  <a:prstClr val="black"/>
                </a:solidFill>
              </a:rPr>
              <a:pPr>
                <a:defRPr/>
              </a:pPr>
              <a:t>37</a:t>
            </a:fld>
            <a:endParaRPr lang="en-US" dirty="0">
              <a:solidFill>
                <a:prstClr val="black"/>
              </a:solidFill>
            </a:endParaRPr>
          </a:p>
        </p:txBody>
      </p:sp>
    </p:spTree>
    <p:extLst>
      <p:ext uri="{BB962C8B-B14F-4D97-AF65-F5344CB8AC3E}">
        <p14:creationId xmlns:p14="http://schemas.microsoft.com/office/powerpoint/2010/main" val="184108455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solidFill>
                  <a:prstClr val="black"/>
                </a:solidFill>
              </a:rPr>
              <a:t>TAX LAW CHANGES &amp; SUNSETS AND HOW THEY WILL AFFECT YOU</a:t>
            </a:r>
            <a:endParaRPr lang="en-US" dirty="0">
              <a:solidFill>
                <a:prstClr val="black"/>
              </a:solidFill>
            </a:endParaRPr>
          </a:p>
        </p:txBody>
      </p:sp>
      <p:sp>
        <p:nvSpPr>
          <p:cNvPr id="5" name="Date Placeholder 4"/>
          <p:cNvSpPr>
            <a:spLocks noGrp="1"/>
          </p:cNvSpPr>
          <p:nvPr>
            <p:ph type="dt" idx="11"/>
          </p:nvPr>
        </p:nvSpPr>
        <p:spPr/>
        <p:txBody>
          <a:bodyPr/>
          <a:lstStyle/>
          <a:p>
            <a:pPr>
              <a:defRPr/>
            </a:pPr>
            <a:endParaRPr lang="en-US" dirty="0">
              <a:solidFill>
                <a:prstClr val="black"/>
              </a:solidFill>
            </a:endParaRPr>
          </a:p>
        </p:txBody>
      </p:sp>
      <p:sp>
        <p:nvSpPr>
          <p:cNvPr id="6" name="Footer Placeholder 5"/>
          <p:cNvSpPr>
            <a:spLocks noGrp="1"/>
          </p:cNvSpPr>
          <p:nvPr>
            <p:ph type="ftr" sz="quarter" idx="12"/>
          </p:nvPr>
        </p:nvSpPr>
        <p:spPr/>
        <p:txBody>
          <a:bodyPr/>
          <a:lstStyle/>
          <a:p>
            <a:pPr>
              <a:defRPr/>
            </a:pPr>
            <a:r>
              <a:rPr lang="en-US" dirty="0" smtClean="0">
                <a:solidFill>
                  <a:prstClr val="black"/>
                </a:solidFill>
              </a:rPr>
              <a:t>SLADE &amp; ASSOCIATES, INC.</a:t>
            </a:r>
            <a:endParaRPr lang="en-US" dirty="0">
              <a:solidFill>
                <a:prstClr val="black"/>
              </a:solidFill>
            </a:endParaRPr>
          </a:p>
        </p:txBody>
      </p:sp>
      <p:sp>
        <p:nvSpPr>
          <p:cNvPr id="7" name="Slide Number Placeholder 6"/>
          <p:cNvSpPr>
            <a:spLocks noGrp="1"/>
          </p:cNvSpPr>
          <p:nvPr>
            <p:ph type="sldNum" sz="quarter" idx="13"/>
          </p:nvPr>
        </p:nvSpPr>
        <p:spPr/>
        <p:txBody>
          <a:bodyPr/>
          <a:lstStyle/>
          <a:p>
            <a:pPr>
              <a:defRPr/>
            </a:pPr>
            <a:fld id="{D4C5C829-2D48-4609-A44E-3AD608103E57}" type="slidenum">
              <a:rPr lang="en-US" smtClean="0">
                <a:solidFill>
                  <a:prstClr val="black"/>
                </a:solidFill>
              </a:rPr>
              <a:pPr>
                <a:defRPr/>
              </a:pPr>
              <a:t>38</a:t>
            </a:fld>
            <a:endParaRPr lang="en-US" dirty="0">
              <a:solidFill>
                <a:prstClr val="black"/>
              </a:solidFill>
            </a:endParaRPr>
          </a:p>
        </p:txBody>
      </p:sp>
    </p:spTree>
    <p:extLst>
      <p:ext uri="{BB962C8B-B14F-4D97-AF65-F5344CB8AC3E}">
        <p14:creationId xmlns:p14="http://schemas.microsoft.com/office/powerpoint/2010/main" val="426475885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solidFill>
                  <a:prstClr val="black"/>
                </a:solidFill>
              </a:rPr>
              <a:t>TAX LAW CHANGES &amp; SUNSETS AND HOW THEY WILL AFFECT YOU</a:t>
            </a:r>
            <a:endParaRPr lang="en-US" dirty="0">
              <a:solidFill>
                <a:prstClr val="black"/>
              </a:solidFill>
            </a:endParaRPr>
          </a:p>
        </p:txBody>
      </p:sp>
      <p:sp>
        <p:nvSpPr>
          <p:cNvPr id="5" name="Date Placeholder 4"/>
          <p:cNvSpPr>
            <a:spLocks noGrp="1"/>
          </p:cNvSpPr>
          <p:nvPr>
            <p:ph type="dt" idx="11"/>
          </p:nvPr>
        </p:nvSpPr>
        <p:spPr/>
        <p:txBody>
          <a:bodyPr/>
          <a:lstStyle/>
          <a:p>
            <a:pPr>
              <a:defRPr/>
            </a:pPr>
            <a:endParaRPr lang="en-US" dirty="0">
              <a:solidFill>
                <a:prstClr val="black"/>
              </a:solidFill>
            </a:endParaRPr>
          </a:p>
        </p:txBody>
      </p:sp>
      <p:sp>
        <p:nvSpPr>
          <p:cNvPr id="6" name="Footer Placeholder 5"/>
          <p:cNvSpPr>
            <a:spLocks noGrp="1"/>
          </p:cNvSpPr>
          <p:nvPr>
            <p:ph type="ftr" sz="quarter" idx="12"/>
          </p:nvPr>
        </p:nvSpPr>
        <p:spPr/>
        <p:txBody>
          <a:bodyPr/>
          <a:lstStyle/>
          <a:p>
            <a:pPr>
              <a:defRPr/>
            </a:pPr>
            <a:r>
              <a:rPr lang="en-US" dirty="0" smtClean="0">
                <a:solidFill>
                  <a:prstClr val="black"/>
                </a:solidFill>
              </a:rPr>
              <a:t>SLADE &amp; ASSOCIATES, INC.</a:t>
            </a:r>
            <a:endParaRPr lang="en-US" dirty="0">
              <a:solidFill>
                <a:prstClr val="black"/>
              </a:solidFill>
            </a:endParaRPr>
          </a:p>
        </p:txBody>
      </p:sp>
      <p:sp>
        <p:nvSpPr>
          <p:cNvPr id="7" name="Slide Number Placeholder 6"/>
          <p:cNvSpPr>
            <a:spLocks noGrp="1"/>
          </p:cNvSpPr>
          <p:nvPr>
            <p:ph type="sldNum" sz="quarter" idx="13"/>
          </p:nvPr>
        </p:nvSpPr>
        <p:spPr/>
        <p:txBody>
          <a:bodyPr/>
          <a:lstStyle/>
          <a:p>
            <a:pPr>
              <a:defRPr/>
            </a:pPr>
            <a:fld id="{D4C5C829-2D48-4609-A44E-3AD608103E57}" type="slidenum">
              <a:rPr lang="en-US" smtClean="0">
                <a:solidFill>
                  <a:prstClr val="black"/>
                </a:solidFill>
              </a:rPr>
              <a:pPr>
                <a:defRPr/>
              </a:pPr>
              <a:t>39</a:t>
            </a:fld>
            <a:endParaRPr lang="en-US" dirty="0">
              <a:solidFill>
                <a:prstClr val="black"/>
              </a:solidFill>
            </a:endParaRPr>
          </a:p>
        </p:txBody>
      </p:sp>
    </p:spTree>
    <p:extLst>
      <p:ext uri="{BB962C8B-B14F-4D97-AF65-F5344CB8AC3E}">
        <p14:creationId xmlns:p14="http://schemas.microsoft.com/office/powerpoint/2010/main" val="42647588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TAX LAW CHANGES &amp; SUNSETS AND HOW THEY WILL AFFECT YOU</a:t>
            </a:r>
            <a:endParaRPr lang="en-US" dirty="0"/>
          </a:p>
        </p:txBody>
      </p:sp>
      <p:sp>
        <p:nvSpPr>
          <p:cNvPr id="5" name="Date Placeholder 4"/>
          <p:cNvSpPr>
            <a:spLocks noGrp="1"/>
          </p:cNvSpPr>
          <p:nvPr>
            <p:ph type="dt" idx="11"/>
          </p:nvPr>
        </p:nvSpPr>
        <p:spPr/>
        <p:txBody>
          <a:bodyPr/>
          <a:lstStyle/>
          <a:p>
            <a:pPr>
              <a:defRPr/>
            </a:pPr>
            <a:endParaRPr lang="en-US" dirty="0"/>
          </a:p>
        </p:txBody>
      </p:sp>
      <p:sp>
        <p:nvSpPr>
          <p:cNvPr id="6" name="Footer Placeholder 5"/>
          <p:cNvSpPr>
            <a:spLocks noGrp="1"/>
          </p:cNvSpPr>
          <p:nvPr>
            <p:ph type="ftr" sz="quarter" idx="12"/>
          </p:nvPr>
        </p:nvSpPr>
        <p:spPr/>
        <p:txBody>
          <a:bodyPr/>
          <a:lstStyle/>
          <a:p>
            <a:pPr>
              <a:defRPr/>
            </a:pPr>
            <a:r>
              <a:rPr lang="en-US" dirty="0" smtClean="0"/>
              <a:t>SLADE &amp; ASSOCIATES, INC.</a:t>
            </a:r>
            <a:endParaRPr lang="en-US" dirty="0"/>
          </a:p>
        </p:txBody>
      </p:sp>
      <p:sp>
        <p:nvSpPr>
          <p:cNvPr id="7" name="Slide Number Placeholder 6"/>
          <p:cNvSpPr>
            <a:spLocks noGrp="1"/>
          </p:cNvSpPr>
          <p:nvPr>
            <p:ph type="sldNum" sz="quarter" idx="13"/>
          </p:nvPr>
        </p:nvSpPr>
        <p:spPr/>
        <p:txBody>
          <a:bodyPr/>
          <a:lstStyle/>
          <a:p>
            <a:pPr>
              <a:defRPr/>
            </a:pPr>
            <a:fld id="{D4C5C829-2D48-4609-A44E-3AD608103E57}" type="slidenum">
              <a:rPr lang="en-US" smtClean="0"/>
              <a:pPr>
                <a:defRPr/>
              </a:pPr>
              <a:t>4</a:t>
            </a:fld>
            <a:endParaRPr lang="en-US" dirty="0"/>
          </a:p>
        </p:txBody>
      </p:sp>
    </p:spTree>
    <p:extLst>
      <p:ext uri="{BB962C8B-B14F-4D97-AF65-F5344CB8AC3E}">
        <p14:creationId xmlns:p14="http://schemas.microsoft.com/office/powerpoint/2010/main" val="49909805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solidFill>
                  <a:prstClr val="black"/>
                </a:solidFill>
              </a:rPr>
              <a:t>TAX LAW CHANGES &amp; SUNSETS AND HOW THEY WILL AFFECT YOU</a:t>
            </a:r>
            <a:endParaRPr lang="en-US" dirty="0">
              <a:solidFill>
                <a:prstClr val="black"/>
              </a:solidFill>
            </a:endParaRPr>
          </a:p>
        </p:txBody>
      </p:sp>
      <p:sp>
        <p:nvSpPr>
          <p:cNvPr id="5" name="Date Placeholder 4"/>
          <p:cNvSpPr>
            <a:spLocks noGrp="1"/>
          </p:cNvSpPr>
          <p:nvPr>
            <p:ph type="dt" idx="11"/>
          </p:nvPr>
        </p:nvSpPr>
        <p:spPr/>
        <p:txBody>
          <a:bodyPr/>
          <a:lstStyle/>
          <a:p>
            <a:pPr>
              <a:defRPr/>
            </a:pPr>
            <a:endParaRPr lang="en-US" dirty="0">
              <a:solidFill>
                <a:prstClr val="black"/>
              </a:solidFill>
            </a:endParaRPr>
          </a:p>
        </p:txBody>
      </p:sp>
      <p:sp>
        <p:nvSpPr>
          <p:cNvPr id="6" name="Footer Placeholder 5"/>
          <p:cNvSpPr>
            <a:spLocks noGrp="1"/>
          </p:cNvSpPr>
          <p:nvPr>
            <p:ph type="ftr" sz="quarter" idx="12"/>
          </p:nvPr>
        </p:nvSpPr>
        <p:spPr/>
        <p:txBody>
          <a:bodyPr/>
          <a:lstStyle/>
          <a:p>
            <a:pPr>
              <a:defRPr/>
            </a:pPr>
            <a:r>
              <a:rPr lang="en-US" dirty="0" smtClean="0">
                <a:solidFill>
                  <a:prstClr val="black"/>
                </a:solidFill>
              </a:rPr>
              <a:t>SLADE &amp; ASSOCIATES, INC.</a:t>
            </a:r>
            <a:endParaRPr lang="en-US" dirty="0">
              <a:solidFill>
                <a:prstClr val="black"/>
              </a:solidFill>
            </a:endParaRPr>
          </a:p>
        </p:txBody>
      </p:sp>
      <p:sp>
        <p:nvSpPr>
          <p:cNvPr id="7" name="Slide Number Placeholder 6"/>
          <p:cNvSpPr>
            <a:spLocks noGrp="1"/>
          </p:cNvSpPr>
          <p:nvPr>
            <p:ph type="sldNum" sz="quarter" idx="13"/>
          </p:nvPr>
        </p:nvSpPr>
        <p:spPr/>
        <p:txBody>
          <a:bodyPr/>
          <a:lstStyle/>
          <a:p>
            <a:pPr>
              <a:defRPr/>
            </a:pPr>
            <a:fld id="{D4C5C829-2D48-4609-A44E-3AD608103E57}" type="slidenum">
              <a:rPr lang="en-US" smtClean="0">
                <a:solidFill>
                  <a:prstClr val="black"/>
                </a:solidFill>
              </a:rPr>
              <a:pPr>
                <a:defRPr/>
              </a:pPr>
              <a:t>40</a:t>
            </a:fld>
            <a:endParaRPr lang="en-US" dirty="0">
              <a:solidFill>
                <a:prstClr val="black"/>
              </a:solidFill>
            </a:endParaRPr>
          </a:p>
        </p:txBody>
      </p:sp>
    </p:spTree>
    <p:extLst>
      <p:ext uri="{BB962C8B-B14F-4D97-AF65-F5344CB8AC3E}">
        <p14:creationId xmlns:p14="http://schemas.microsoft.com/office/powerpoint/2010/main" val="426475885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solidFill>
                  <a:prstClr val="black"/>
                </a:solidFill>
              </a:rPr>
              <a:t>TAX LAW CHANGES &amp; SUNSETS AND HOW THEY WILL AFFECT YOU</a:t>
            </a:r>
            <a:endParaRPr lang="en-US" dirty="0">
              <a:solidFill>
                <a:prstClr val="black"/>
              </a:solidFill>
            </a:endParaRPr>
          </a:p>
        </p:txBody>
      </p:sp>
      <p:sp>
        <p:nvSpPr>
          <p:cNvPr id="5" name="Date Placeholder 4"/>
          <p:cNvSpPr>
            <a:spLocks noGrp="1"/>
          </p:cNvSpPr>
          <p:nvPr>
            <p:ph type="dt" idx="11"/>
          </p:nvPr>
        </p:nvSpPr>
        <p:spPr/>
        <p:txBody>
          <a:bodyPr/>
          <a:lstStyle/>
          <a:p>
            <a:pPr>
              <a:defRPr/>
            </a:pPr>
            <a:endParaRPr lang="en-US" dirty="0">
              <a:solidFill>
                <a:prstClr val="black"/>
              </a:solidFill>
            </a:endParaRPr>
          </a:p>
        </p:txBody>
      </p:sp>
      <p:sp>
        <p:nvSpPr>
          <p:cNvPr id="6" name="Footer Placeholder 5"/>
          <p:cNvSpPr>
            <a:spLocks noGrp="1"/>
          </p:cNvSpPr>
          <p:nvPr>
            <p:ph type="ftr" sz="quarter" idx="12"/>
          </p:nvPr>
        </p:nvSpPr>
        <p:spPr/>
        <p:txBody>
          <a:bodyPr/>
          <a:lstStyle/>
          <a:p>
            <a:pPr>
              <a:defRPr/>
            </a:pPr>
            <a:r>
              <a:rPr lang="en-US" dirty="0" smtClean="0">
                <a:solidFill>
                  <a:prstClr val="black"/>
                </a:solidFill>
              </a:rPr>
              <a:t>SLADE &amp; ASSOCIATES, INC.</a:t>
            </a:r>
            <a:endParaRPr lang="en-US" dirty="0">
              <a:solidFill>
                <a:prstClr val="black"/>
              </a:solidFill>
            </a:endParaRPr>
          </a:p>
        </p:txBody>
      </p:sp>
      <p:sp>
        <p:nvSpPr>
          <p:cNvPr id="7" name="Slide Number Placeholder 6"/>
          <p:cNvSpPr>
            <a:spLocks noGrp="1"/>
          </p:cNvSpPr>
          <p:nvPr>
            <p:ph type="sldNum" sz="quarter" idx="13"/>
          </p:nvPr>
        </p:nvSpPr>
        <p:spPr/>
        <p:txBody>
          <a:bodyPr/>
          <a:lstStyle/>
          <a:p>
            <a:pPr>
              <a:defRPr/>
            </a:pPr>
            <a:fld id="{D4C5C829-2D48-4609-A44E-3AD608103E57}" type="slidenum">
              <a:rPr lang="en-US" smtClean="0">
                <a:solidFill>
                  <a:prstClr val="black"/>
                </a:solidFill>
              </a:rPr>
              <a:pPr>
                <a:defRPr/>
              </a:pPr>
              <a:t>41</a:t>
            </a:fld>
            <a:endParaRPr lang="en-US" dirty="0">
              <a:solidFill>
                <a:prstClr val="black"/>
              </a:solidFill>
            </a:endParaRPr>
          </a:p>
        </p:txBody>
      </p:sp>
    </p:spTree>
    <p:extLst>
      <p:ext uri="{BB962C8B-B14F-4D97-AF65-F5344CB8AC3E}">
        <p14:creationId xmlns:p14="http://schemas.microsoft.com/office/powerpoint/2010/main" val="426475885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0723"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r>
              <a:rPr lang="en-US" dirty="0"/>
              <a:t>TAX LAW CHANGES &amp; SUNSETS AND HOW THEY WILL AFFECT YOU</a:t>
            </a:r>
          </a:p>
        </p:txBody>
      </p:sp>
      <p:sp>
        <p:nvSpPr>
          <p:cNvPr id="30724"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dirty="0" smtClean="0"/>
          </a:p>
        </p:txBody>
      </p:sp>
      <p:sp>
        <p:nvSpPr>
          <p:cNvPr id="30725"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dirty="0"/>
              <a:t>SLADE &amp; ASSOCIATES, INC.</a:t>
            </a:r>
          </a:p>
        </p:txBody>
      </p:sp>
      <p:sp>
        <p:nvSpPr>
          <p:cNvPr id="30726"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533A281-138F-4E59-A102-F968FD55CA7A}" type="slidenum">
              <a:rPr lang="en-US"/>
              <a:pPr fontAlgn="base">
                <a:spcBef>
                  <a:spcPct val="0"/>
                </a:spcBef>
                <a:spcAft>
                  <a:spcPct val="0"/>
                </a:spcAft>
              </a:pPr>
              <a:t>42</a:t>
            </a:fld>
            <a:endParaRPr lang="en-US"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2771"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r>
              <a:rPr lang="en-US" dirty="0"/>
              <a:t>TAX LAW CHANGES &amp; SUNSETS AND HOW THEY WILL AFFECT YOU</a:t>
            </a:r>
          </a:p>
        </p:txBody>
      </p:sp>
      <p:sp>
        <p:nvSpPr>
          <p:cNvPr id="32772"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dirty="0" smtClean="0"/>
          </a:p>
        </p:txBody>
      </p:sp>
      <p:sp>
        <p:nvSpPr>
          <p:cNvPr id="32773"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dirty="0"/>
              <a:t>SLADE &amp; ASSOCIATES, INC.</a:t>
            </a:r>
          </a:p>
        </p:txBody>
      </p:sp>
      <p:sp>
        <p:nvSpPr>
          <p:cNvPr id="32774"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B69C74A-F920-4A31-B456-CAFF28E3B8F8}" type="slidenum">
              <a:rPr lang="en-US"/>
              <a:pPr fontAlgn="base">
                <a:spcBef>
                  <a:spcPct val="0"/>
                </a:spcBef>
                <a:spcAft>
                  <a:spcPct val="0"/>
                </a:spcAft>
              </a:pPr>
              <a:t>43</a:t>
            </a:fld>
            <a:endParaRPr lang="en-US"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48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0BF361B-2482-401C-8014-0D858A3EDD21}" type="slidenum">
              <a:rPr lang="en-US"/>
              <a:pPr fontAlgn="base">
                <a:spcBef>
                  <a:spcPct val="0"/>
                </a:spcBef>
                <a:spcAft>
                  <a:spcPct val="0"/>
                </a:spcAft>
              </a:pPr>
              <a:t>44</a:t>
            </a:fld>
            <a:endParaRPr lang="en-US" dirty="0"/>
          </a:p>
        </p:txBody>
      </p:sp>
      <p:sp>
        <p:nvSpPr>
          <p:cNvPr id="34820" name="Date Placeholder 5"/>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dirty="0" smtClean="0"/>
          </a:p>
        </p:txBody>
      </p:sp>
      <p:sp>
        <p:nvSpPr>
          <p:cNvPr id="34821" name="Footer Placeholder 6"/>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dirty="0"/>
              <a:t>SLADE &amp; ASSOCIATES, INC.</a:t>
            </a:r>
          </a:p>
        </p:txBody>
      </p:sp>
      <p:sp>
        <p:nvSpPr>
          <p:cNvPr id="34822" name="Header Placeholder 7"/>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r>
              <a:rPr lang="en-US" dirty="0"/>
              <a:t>TAX LAW CHANGES &amp; SUNSETS AND HOW THEY WILL AFFECT YOU</a:t>
            </a: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bwMode="auto">
          <a:noFill/>
          <a:ln>
            <a:solidFill>
              <a:srgbClr val="000000"/>
            </a:solidFill>
            <a:miter lim="800000"/>
            <a:headEnd/>
            <a:tailEnd/>
          </a:ln>
        </p:spPr>
      </p:sp>
      <p:sp>
        <p:nvSpPr>
          <p:cNvPr id="3686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6867"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r>
              <a:rPr lang="en-US" dirty="0"/>
              <a:t>TAX LAW CHANGES &amp; SUNSETS AND HOW THEY WILL AFFECT YOU</a:t>
            </a:r>
          </a:p>
        </p:txBody>
      </p:sp>
      <p:sp>
        <p:nvSpPr>
          <p:cNvPr id="36868"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dirty="0" smtClean="0"/>
          </a:p>
        </p:txBody>
      </p:sp>
      <p:sp>
        <p:nvSpPr>
          <p:cNvPr id="36869"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dirty="0"/>
              <a:t>SLADE &amp; ASSOCIATES, INC.</a:t>
            </a:r>
          </a:p>
        </p:txBody>
      </p:sp>
      <p:sp>
        <p:nvSpPr>
          <p:cNvPr id="36870"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8CAA371-CFA2-4282-A49D-4D7DB292BAA4}" type="slidenum">
              <a:rPr lang="en-US"/>
              <a:pPr fontAlgn="base">
                <a:spcBef>
                  <a:spcPct val="0"/>
                </a:spcBef>
                <a:spcAft>
                  <a:spcPct val="0"/>
                </a:spcAft>
              </a:pPr>
              <a:t>45</a:t>
            </a:fld>
            <a:endParaRPr lang="en-US"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25341F0-5DBF-4250-B8E7-3C15ED1F477B}" type="slidenum">
              <a:rPr lang="en-US"/>
              <a:pPr fontAlgn="base">
                <a:spcBef>
                  <a:spcPct val="0"/>
                </a:spcBef>
                <a:spcAft>
                  <a:spcPct val="0"/>
                </a:spcAft>
              </a:pPr>
              <a:t>46</a:t>
            </a:fld>
            <a:endParaRPr lang="en-US" dirty="0"/>
          </a:p>
        </p:txBody>
      </p:sp>
      <p:sp>
        <p:nvSpPr>
          <p:cNvPr id="38916" name="Date Placeholder 5"/>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dirty="0" smtClean="0"/>
          </a:p>
        </p:txBody>
      </p:sp>
      <p:sp>
        <p:nvSpPr>
          <p:cNvPr id="38917" name="Footer Placeholder 6"/>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dirty="0"/>
              <a:t>SLADE &amp; ASSOCIATES, INC.</a:t>
            </a:r>
          </a:p>
        </p:txBody>
      </p:sp>
      <p:sp>
        <p:nvSpPr>
          <p:cNvPr id="38918" name="Header Placeholder 7"/>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r>
              <a:rPr lang="en-US" dirty="0"/>
              <a:t>TAX LAW CHANGES &amp; SUNSETS AND HOW THEY WILL AFFECT YOU</a:t>
            </a: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40963"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r>
              <a:rPr lang="en-US" dirty="0"/>
              <a:t>TAX LAW CHANGES &amp; SUNSETS AND HOW THEY WILL AFFECT YOU</a:t>
            </a:r>
          </a:p>
        </p:txBody>
      </p:sp>
      <p:sp>
        <p:nvSpPr>
          <p:cNvPr id="40964"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dirty="0" smtClean="0"/>
          </a:p>
        </p:txBody>
      </p:sp>
      <p:sp>
        <p:nvSpPr>
          <p:cNvPr id="40965"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dirty="0"/>
              <a:t>SLADE &amp; ASSOCIATES, INC.</a:t>
            </a:r>
          </a:p>
        </p:txBody>
      </p:sp>
      <p:sp>
        <p:nvSpPr>
          <p:cNvPr id="40966"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143423F-FCFB-43E1-ABE1-CBF18809ACC6}" type="slidenum">
              <a:rPr lang="en-US"/>
              <a:pPr fontAlgn="base">
                <a:spcBef>
                  <a:spcPct val="0"/>
                </a:spcBef>
                <a:spcAft>
                  <a:spcPct val="0"/>
                </a:spcAft>
              </a:pPr>
              <a:t>47</a:t>
            </a:fld>
            <a:endParaRPr lang="en-US" dirty="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bwMode="auto">
          <a:noFill/>
          <a:ln>
            <a:solidFill>
              <a:srgbClr val="000000"/>
            </a:solidFill>
            <a:miter lim="800000"/>
            <a:headEnd/>
            <a:tailEnd/>
          </a:ln>
        </p:spPr>
      </p:sp>
      <p:sp>
        <p:nvSpPr>
          <p:cNvPr id="430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43011"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r>
              <a:rPr lang="en-US" dirty="0"/>
              <a:t>TAX LAW CHANGES &amp; SUNSETS AND HOW THEY WILL AFFECT YOU</a:t>
            </a:r>
          </a:p>
        </p:txBody>
      </p:sp>
      <p:sp>
        <p:nvSpPr>
          <p:cNvPr id="43012"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dirty="0" smtClean="0"/>
          </a:p>
        </p:txBody>
      </p:sp>
      <p:sp>
        <p:nvSpPr>
          <p:cNvPr id="43013"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dirty="0"/>
              <a:t>SLADE &amp; ASSOCIATES, INC.</a:t>
            </a:r>
          </a:p>
        </p:txBody>
      </p:sp>
      <p:sp>
        <p:nvSpPr>
          <p:cNvPr id="43014"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6945270-40CA-4865-9329-E865F6DC5EF1}" type="slidenum">
              <a:rPr lang="en-US"/>
              <a:pPr fontAlgn="base">
                <a:spcBef>
                  <a:spcPct val="0"/>
                </a:spcBef>
                <a:spcAft>
                  <a:spcPct val="0"/>
                </a:spcAft>
              </a:pPr>
              <a:t>48</a:t>
            </a:fld>
            <a:endParaRPr lang="en-US" dirty="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p:cNvSpPr>
          <p:nvPr>
            <p:ph type="sldImg"/>
          </p:nvPr>
        </p:nvSpPr>
        <p:spPr bwMode="auto">
          <a:noFill/>
          <a:ln>
            <a:solidFill>
              <a:srgbClr val="000000"/>
            </a:solidFill>
            <a:miter lim="800000"/>
            <a:headEnd/>
            <a:tailEnd/>
          </a:ln>
        </p:spPr>
      </p:sp>
      <p:sp>
        <p:nvSpPr>
          <p:cNvPr id="450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45059"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r>
              <a:rPr lang="en-US" dirty="0"/>
              <a:t>TAX LAW CHANGES &amp; SUNSETS AND HOW THEY WILL AFFECT YOU</a:t>
            </a:r>
          </a:p>
        </p:txBody>
      </p:sp>
      <p:sp>
        <p:nvSpPr>
          <p:cNvPr id="45060"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dirty="0" smtClean="0"/>
          </a:p>
        </p:txBody>
      </p:sp>
      <p:sp>
        <p:nvSpPr>
          <p:cNvPr id="45061"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dirty="0"/>
              <a:t>SLADE &amp; ASSOCIATES, INC.</a:t>
            </a:r>
          </a:p>
        </p:txBody>
      </p:sp>
      <p:sp>
        <p:nvSpPr>
          <p:cNvPr id="45062"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4EF5F00-A23A-4988-8185-24D667B9ABD0}" type="slidenum">
              <a:rPr lang="en-US"/>
              <a:pPr fontAlgn="base">
                <a:spcBef>
                  <a:spcPct val="0"/>
                </a:spcBef>
                <a:spcAft>
                  <a:spcPct val="0"/>
                </a:spcAft>
              </a:pPr>
              <a:t>49</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TAX LAW CHANGES &amp; SUNSETS AND HOW THEY WILL AFFECT YOU</a:t>
            </a:r>
            <a:endParaRPr lang="en-US" dirty="0"/>
          </a:p>
        </p:txBody>
      </p:sp>
      <p:sp>
        <p:nvSpPr>
          <p:cNvPr id="5" name="Date Placeholder 4"/>
          <p:cNvSpPr>
            <a:spLocks noGrp="1"/>
          </p:cNvSpPr>
          <p:nvPr>
            <p:ph type="dt" idx="11"/>
          </p:nvPr>
        </p:nvSpPr>
        <p:spPr/>
        <p:txBody>
          <a:bodyPr/>
          <a:lstStyle/>
          <a:p>
            <a:pPr>
              <a:defRPr/>
            </a:pPr>
            <a:endParaRPr lang="en-US" dirty="0"/>
          </a:p>
        </p:txBody>
      </p:sp>
      <p:sp>
        <p:nvSpPr>
          <p:cNvPr id="6" name="Footer Placeholder 5"/>
          <p:cNvSpPr>
            <a:spLocks noGrp="1"/>
          </p:cNvSpPr>
          <p:nvPr>
            <p:ph type="ftr" sz="quarter" idx="12"/>
          </p:nvPr>
        </p:nvSpPr>
        <p:spPr/>
        <p:txBody>
          <a:bodyPr/>
          <a:lstStyle/>
          <a:p>
            <a:pPr>
              <a:defRPr/>
            </a:pPr>
            <a:r>
              <a:rPr lang="en-US" dirty="0" smtClean="0"/>
              <a:t>SLADE &amp; ASSOCIATES, INC.</a:t>
            </a:r>
            <a:endParaRPr lang="en-US" dirty="0"/>
          </a:p>
        </p:txBody>
      </p:sp>
      <p:sp>
        <p:nvSpPr>
          <p:cNvPr id="7" name="Slide Number Placeholder 6"/>
          <p:cNvSpPr>
            <a:spLocks noGrp="1"/>
          </p:cNvSpPr>
          <p:nvPr>
            <p:ph type="sldNum" sz="quarter" idx="13"/>
          </p:nvPr>
        </p:nvSpPr>
        <p:spPr/>
        <p:txBody>
          <a:bodyPr/>
          <a:lstStyle/>
          <a:p>
            <a:pPr>
              <a:defRPr/>
            </a:pPr>
            <a:fld id="{D4C5C829-2D48-4609-A44E-3AD608103E57}" type="slidenum">
              <a:rPr lang="en-US" smtClean="0"/>
              <a:pPr>
                <a:defRPr/>
              </a:pPr>
              <a:t>5</a:t>
            </a:fld>
            <a:endParaRPr lang="en-US" dirty="0"/>
          </a:p>
        </p:txBody>
      </p:sp>
    </p:spTree>
    <p:extLst>
      <p:ext uri="{BB962C8B-B14F-4D97-AF65-F5344CB8AC3E}">
        <p14:creationId xmlns:p14="http://schemas.microsoft.com/office/powerpoint/2010/main" val="184108455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p:cNvSpPr>
          <p:nvPr>
            <p:ph type="sldImg"/>
          </p:nvPr>
        </p:nvSpPr>
        <p:spPr bwMode="auto">
          <a:noFill/>
          <a:ln>
            <a:solidFill>
              <a:srgbClr val="000000"/>
            </a:solidFill>
            <a:miter lim="800000"/>
            <a:headEnd/>
            <a:tailEnd/>
          </a:ln>
        </p:spPr>
      </p:sp>
      <p:sp>
        <p:nvSpPr>
          <p:cNvPr id="471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47107"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r>
              <a:rPr lang="en-US" dirty="0"/>
              <a:t>TAX LAW CHANGES &amp; SUNSETS AND HOW THEY WILL AFFECT YOU</a:t>
            </a:r>
          </a:p>
        </p:txBody>
      </p:sp>
      <p:sp>
        <p:nvSpPr>
          <p:cNvPr id="47108"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dirty="0" smtClean="0"/>
          </a:p>
        </p:txBody>
      </p:sp>
      <p:sp>
        <p:nvSpPr>
          <p:cNvPr id="47109"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dirty="0"/>
              <a:t>SLADE &amp; ASSOCIATES, INC.</a:t>
            </a:r>
          </a:p>
        </p:txBody>
      </p:sp>
      <p:sp>
        <p:nvSpPr>
          <p:cNvPr id="47110"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1C801F0-67D8-4062-B23A-482A548D3C06}" type="slidenum">
              <a:rPr lang="en-US"/>
              <a:pPr fontAlgn="base">
                <a:spcBef>
                  <a:spcPct val="0"/>
                </a:spcBef>
                <a:spcAft>
                  <a:spcPct val="0"/>
                </a:spcAft>
              </a:pPr>
              <a:t>50</a:t>
            </a:fld>
            <a:endParaRPr lang="en-US" dirty="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p:cNvSpPr>
          <p:nvPr>
            <p:ph type="sldImg"/>
          </p:nvPr>
        </p:nvSpPr>
        <p:spPr bwMode="auto">
          <a:noFill/>
          <a:ln>
            <a:solidFill>
              <a:srgbClr val="000000"/>
            </a:solidFill>
            <a:miter lim="800000"/>
            <a:headEnd/>
            <a:tailEnd/>
          </a:ln>
        </p:spPr>
      </p:sp>
      <p:sp>
        <p:nvSpPr>
          <p:cNvPr id="491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49155"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r>
              <a:rPr lang="en-US" dirty="0"/>
              <a:t>TAX LAW CHANGES &amp; SUNSETS AND HOW THEY WILL AFFECT YOU</a:t>
            </a:r>
          </a:p>
        </p:txBody>
      </p:sp>
      <p:sp>
        <p:nvSpPr>
          <p:cNvPr id="49156"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dirty="0" smtClean="0"/>
          </a:p>
        </p:txBody>
      </p:sp>
      <p:sp>
        <p:nvSpPr>
          <p:cNvPr id="49157"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dirty="0"/>
              <a:t>SLADE &amp; ASSOCIATES, INC.</a:t>
            </a:r>
          </a:p>
        </p:txBody>
      </p:sp>
      <p:sp>
        <p:nvSpPr>
          <p:cNvPr id="49158"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11EA7D1-A25A-4993-A06B-6BC1B20AA9C0}" type="slidenum">
              <a:rPr lang="en-US"/>
              <a:pPr fontAlgn="base">
                <a:spcBef>
                  <a:spcPct val="0"/>
                </a:spcBef>
                <a:spcAft>
                  <a:spcPct val="0"/>
                </a:spcAft>
              </a:pPr>
              <a:t>51</a:t>
            </a:fld>
            <a:endParaRPr lang="en-US" dirty="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p:cNvSpPr>
          <p:nvPr>
            <p:ph type="sldImg"/>
          </p:nvPr>
        </p:nvSpPr>
        <p:spPr bwMode="auto">
          <a:noFill/>
          <a:ln>
            <a:solidFill>
              <a:srgbClr val="000000"/>
            </a:solidFill>
            <a:miter lim="800000"/>
            <a:headEnd/>
            <a:tailEnd/>
          </a:ln>
        </p:spPr>
      </p:sp>
      <p:sp>
        <p:nvSpPr>
          <p:cNvPr id="512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51203"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r>
              <a:rPr lang="en-US" dirty="0"/>
              <a:t>TAX LAW CHANGES &amp; SUNSETS AND HOW THEY WILL AFFECT YOU</a:t>
            </a:r>
          </a:p>
        </p:txBody>
      </p:sp>
      <p:sp>
        <p:nvSpPr>
          <p:cNvPr id="51204"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dirty="0" smtClean="0"/>
          </a:p>
        </p:txBody>
      </p:sp>
      <p:sp>
        <p:nvSpPr>
          <p:cNvPr id="51205"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dirty="0"/>
              <a:t>SLADE &amp; ASSOCIATES, INC.</a:t>
            </a:r>
          </a:p>
        </p:txBody>
      </p:sp>
      <p:sp>
        <p:nvSpPr>
          <p:cNvPr id="51206"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A31EA18-8CBA-4C46-9A8C-3713FBEB1F45}" type="slidenum">
              <a:rPr lang="en-US"/>
              <a:pPr fontAlgn="base">
                <a:spcBef>
                  <a:spcPct val="0"/>
                </a:spcBef>
                <a:spcAft>
                  <a:spcPct val="0"/>
                </a:spcAft>
              </a:pPr>
              <a:t>52</a:t>
            </a:fld>
            <a:endParaRPr lang="en-US" dirty="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24579"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r>
              <a:rPr lang="en-US" dirty="0"/>
              <a:t>TAX LAW CHANGES &amp; SUNSETS AND HOW THEY WILL AFFECT YOU</a:t>
            </a:r>
          </a:p>
        </p:txBody>
      </p:sp>
      <p:sp>
        <p:nvSpPr>
          <p:cNvPr id="24580"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dirty="0" smtClean="0"/>
          </a:p>
        </p:txBody>
      </p:sp>
      <p:sp>
        <p:nvSpPr>
          <p:cNvPr id="24581"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dirty="0"/>
              <a:t>SLADE &amp; ASSOCIATES, INC.</a:t>
            </a:r>
          </a:p>
        </p:txBody>
      </p:sp>
      <p:sp>
        <p:nvSpPr>
          <p:cNvPr id="24582"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F106A07-6516-48E8-B758-ED143265E1EC}" type="slidenum">
              <a:rPr lang="en-US"/>
              <a:pPr fontAlgn="base">
                <a:spcBef>
                  <a:spcPct val="0"/>
                </a:spcBef>
                <a:spcAft>
                  <a:spcPct val="0"/>
                </a:spcAft>
              </a:pPr>
              <a:t>53</a:t>
            </a:fld>
            <a:endParaRPr lang="en-US" dirty="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26627"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r>
              <a:rPr lang="en-US" dirty="0"/>
              <a:t>TAX LAW CHANGES &amp; SUNSETS AND HOW THEY WILL AFFECT YOU</a:t>
            </a:r>
          </a:p>
        </p:txBody>
      </p:sp>
      <p:sp>
        <p:nvSpPr>
          <p:cNvPr id="26628"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dirty="0" smtClean="0"/>
          </a:p>
        </p:txBody>
      </p:sp>
      <p:sp>
        <p:nvSpPr>
          <p:cNvPr id="26629"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dirty="0"/>
              <a:t>SLADE &amp; ASSOCIATES, INC.</a:t>
            </a:r>
          </a:p>
        </p:txBody>
      </p:sp>
      <p:sp>
        <p:nvSpPr>
          <p:cNvPr id="26630"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517B6C1-D694-46CB-AE9A-D4B7408CA9EF}" type="slidenum">
              <a:rPr lang="en-US"/>
              <a:pPr fontAlgn="base">
                <a:spcBef>
                  <a:spcPct val="0"/>
                </a:spcBef>
                <a:spcAft>
                  <a:spcPct val="0"/>
                </a:spcAft>
              </a:pPr>
              <a:t>54</a:t>
            </a:fld>
            <a:endParaRPr lang="en-US" dirty="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p:cNvSpPr>
          <p:nvPr>
            <p:ph type="sldImg"/>
          </p:nvPr>
        </p:nvSpPr>
        <p:spPr bwMode="auto">
          <a:noFill/>
          <a:ln>
            <a:solidFill>
              <a:srgbClr val="000000"/>
            </a:solidFill>
            <a:miter lim="800000"/>
            <a:headEnd/>
            <a:tailEnd/>
          </a:ln>
        </p:spPr>
      </p:sp>
      <p:sp>
        <p:nvSpPr>
          <p:cNvPr id="5529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55299"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r>
              <a:rPr lang="en-US" dirty="0"/>
              <a:t>TAX LAW CHANGES &amp; SUNSETS AND HOW THEY WILL AFFECT YOU</a:t>
            </a:r>
          </a:p>
        </p:txBody>
      </p:sp>
      <p:sp>
        <p:nvSpPr>
          <p:cNvPr id="55300"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dirty="0" smtClean="0"/>
          </a:p>
        </p:txBody>
      </p:sp>
      <p:sp>
        <p:nvSpPr>
          <p:cNvPr id="55301"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dirty="0"/>
              <a:t>SLADE &amp; ASSOCIATES, INC.</a:t>
            </a:r>
          </a:p>
        </p:txBody>
      </p:sp>
      <p:sp>
        <p:nvSpPr>
          <p:cNvPr id="55302"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0015E90-6120-45D0-8B39-908173A9088B}" type="slidenum">
              <a:rPr lang="en-US"/>
              <a:pPr fontAlgn="base">
                <a:spcBef>
                  <a:spcPct val="0"/>
                </a:spcBef>
                <a:spcAft>
                  <a:spcPct val="0"/>
                </a:spcAft>
              </a:pPr>
              <a:t>55</a:t>
            </a:fld>
            <a:endParaRPr lang="en-US" dirty="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p:cNvSpPr>
          <p:nvPr>
            <p:ph type="sldImg"/>
          </p:nvPr>
        </p:nvSpPr>
        <p:spPr bwMode="auto">
          <a:noFill/>
          <a:ln>
            <a:solidFill>
              <a:srgbClr val="000000"/>
            </a:solidFill>
            <a:miter lim="800000"/>
            <a:headEnd/>
            <a:tailEnd/>
          </a:ln>
        </p:spPr>
      </p:sp>
      <p:sp>
        <p:nvSpPr>
          <p:cNvPr id="5734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57347"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r>
              <a:rPr lang="en-US" dirty="0"/>
              <a:t>TAX LAW CHANGES &amp; SUNSETS AND HOW THEY WILL AFFECT YOU</a:t>
            </a:r>
          </a:p>
        </p:txBody>
      </p:sp>
      <p:sp>
        <p:nvSpPr>
          <p:cNvPr id="57348"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dirty="0" smtClean="0"/>
          </a:p>
        </p:txBody>
      </p:sp>
      <p:sp>
        <p:nvSpPr>
          <p:cNvPr id="57349"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dirty="0"/>
              <a:t>SLADE &amp; ASSOCIATES, INC.</a:t>
            </a:r>
          </a:p>
        </p:txBody>
      </p:sp>
      <p:sp>
        <p:nvSpPr>
          <p:cNvPr id="57350"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073A81C-A34F-4034-8FEB-BA2DE61D3029}" type="slidenum">
              <a:rPr lang="en-US"/>
              <a:pPr fontAlgn="base">
                <a:spcBef>
                  <a:spcPct val="0"/>
                </a:spcBef>
                <a:spcAft>
                  <a:spcPct val="0"/>
                </a:spcAft>
              </a:pPr>
              <a:t>56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TAX LAW CHANGES &amp; SUNSETS AND HOW THEY WILL AFFECT YOU</a:t>
            </a:r>
            <a:endParaRPr lang="en-US" dirty="0"/>
          </a:p>
        </p:txBody>
      </p:sp>
      <p:sp>
        <p:nvSpPr>
          <p:cNvPr id="5" name="Date Placeholder 4"/>
          <p:cNvSpPr>
            <a:spLocks noGrp="1"/>
          </p:cNvSpPr>
          <p:nvPr>
            <p:ph type="dt" idx="11"/>
          </p:nvPr>
        </p:nvSpPr>
        <p:spPr/>
        <p:txBody>
          <a:bodyPr/>
          <a:lstStyle/>
          <a:p>
            <a:pPr>
              <a:defRPr/>
            </a:pPr>
            <a:endParaRPr lang="en-US" dirty="0"/>
          </a:p>
        </p:txBody>
      </p:sp>
      <p:sp>
        <p:nvSpPr>
          <p:cNvPr id="6" name="Footer Placeholder 5"/>
          <p:cNvSpPr>
            <a:spLocks noGrp="1"/>
          </p:cNvSpPr>
          <p:nvPr>
            <p:ph type="ftr" sz="quarter" idx="12"/>
          </p:nvPr>
        </p:nvSpPr>
        <p:spPr/>
        <p:txBody>
          <a:bodyPr/>
          <a:lstStyle/>
          <a:p>
            <a:pPr>
              <a:defRPr/>
            </a:pPr>
            <a:r>
              <a:rPr lang="en-US" dirty="0" smtClean="0"/>
              <a:t>SLADE &amp; ASSOCIATES, INC.</a:t>
            </a:r>
            <a:endParaRPr lang="en-US" dirty="0"/>
          </a:p>
        </p:txBody>
      </p:sp>
      <p:sp>
        <p:nvSpPr>
          <p:cNvPr id="7" name="Slide Number Placeholder 6"/>
          <p:cNvSpPr>
            <a:spLocks noGrp="1"/>
          </p:cNvSpPr>
          <p:nvPr>
            <p:ph type="sldNum" sz="quarter" idx="13"/>
          </p:nvPr>
        </p:nvSpPr>
        <p:spPr/>
        <p:txBody>
          <a:bodyPr/>
          <a:lstStyle/>
          <a:p>
            <a:pPr>
              <a:defRPr/>
            </a:pPr>
            <a:fld id="{D4C5C829-2D48-4609-A44E-3AD608103E57}" type="slidenum">
              <a:rPr lang="en-US" smtClean="0"/>
              <a:pPr>
                <a:defRPr/>
              </a:pPr>
              <a:t>6</a:t>
            </a:fld>
            <a:endParaRPr lang="en-US" dirty="0"/>
          </a:p>
        </p:txBody>
      </p:sp>
    </p:spTree>
    <p:extLst>
      <p:ext uri="{BB962C8B-B14F-4D97-AF65-F5344CB8AC3E}">
        <p14:creationId xmlns:p14="http://schemas.microsoft.com/office/powerpoint/2010/main" val="18410845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TAX LAW CHANGES &amp; SUNSETS AND HOW THEY WILL AFFECT YOU</a:t>
            </a:r>
            <a:endParaRPr lang="en-US" dirty="0"/>
          </a:p>
        </p:txBody>
      </p:sp>
      <p:sp>
        <p:nvSpPr>
          <p:cNvPr id="5" name="Date Placeholder 4"/>
          <p:cNvSpPr>
            <a:spLocks noGrp="1"/>
          </p:cNvSpPr>
          <p:nvPr>
            <p:ph type="dt" idx="11"/>
          </p:nvPr>
        </p:nvSpPr>
        <p:spPr/>
        <p:txBody>
          <a:bodyPr/>
          <a:lstStyle/>
          <a:p>
            <a:pPr>
              <a:defRPr/>
            </a:pPr>
            <a:endParaRPr lang="en-US" dirty="0"/>
          </a:p>
        </p:txBody>
      </p:sp>
      <p:sp>
        <p:nvSpPr>
          <p:cNvPr id="6" name="Footer Placeholder 5"/>
          <p:cNvSpPr>
            <a:spLocks noGrp="1"/>
          </p:cNvSpPr>
          <p:nvPr>
            <p:ph type="ftr" sz="quarter" idx="12"/>
          </p:nvPr>
        </p:nvSpPr>
        <p:spPr/>
        <p:txBody>
          <a:bodyPr/>
          <a:lstStyle/>
          <a:p>
            <a:pPr>
              <a:defRPr/>
            </a:pPr>
            <a:r>
              <a:rPr lang="en-US" dirty="0" smtClean="0"/>
              <a:t>SLADE &amp; ASSOCIATES, INC.</a:t>
            </a:r>
            <a:endParaRPr lang="en-US" dirty="0"/>
          </a:p>
        </p:txBody>
      </p:sp>
      <p:sp>
        <p:nvSpPr>
          <p:cNvPr id="7" name="Slide Number Placeholder 6"/>
          <p:cNvSpPr>
            <a:spLocks noGrp="1"/>
          </p:cNvSpPr>
          <p:nvPr>
            <p:ph type="sldNum" sz="quarter" idx="13"/>
          </p:nvPr>
        </p:nvSpPr>
        <p:spPr/>
        <p:txBody>
          <a:bodyPr/>
          <a:lstStyle/>
          <a:p>
            <a:pPr>
              <a:defRPr/>
            </a:pPr>
            <a:fld id="{D4C5C829-2D48-4609-A44E-3AD608103E57}" type="slidenum">
              <a:rPr lang="en-US" smtClean="0"/>
              <a:pPr>
                <a:defRPr/>
              </a:pPr>
              <a:t>7</a:t>
            </a:fld>
            <a:endParaRPr lang="en-US" dirty="0"/>
          </a:p>
        </p:txBody>
      </p:sp>
    </p:spTree>
    <p:extLst>
      <p:ext uri="{BB962C8B-B14F-4D97-AF65-F5344CB8AC3E}">
        <p14:creationId xmlns:p14="http://schemas.microsoft.com/office/powerpoint/2010/main" val="12137155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TAX LAW CHANGES &amp; SUNSETS AND HOW THEY WILL AFFECT YOU</a:t>
            </a:r>
            <a:endParaRPr lang="en-US" dirty="0"/>
          </a:p>
        </p:txBody>
      </p:sp>
      <p:sp>
        <p:nvSpPr>
          <p:cNvPr id="5" name="Date Placeholder 4"/>
          <p:cNvSpPr>
            <a:spLocks noGrp="1"/>
          </p:cNvSpPr>
          <p:nvPr>
            <p:ph type="dt" idx="11"/>
          </p:nvPr>
        </p:nvSpPr>
        <p:spPr/>
        <p:txBody>
          <a:bodyPr/>
          <a:lstStyle/>
          <a:p>
            <a:pPr>
              <a:defRPr/>
            </a:pPr>
            <a:endParaRPr lang="en-US" dirty="0"/>
          </a:p>
        </p:txBody>
      </p:sp>
      <p:sp>
        <p:nvSpPr>
          <p:cNvPr id="6" name="Footer Placeholder 5"/>
          <p:cNvSpPr>
            <a:spLocks noGrp="1"/>
          </p:cNvSpPr>
          <p:nvPr>
            <p:ph type="ftr" sz="quarter" idx="12"/>
          </p:nvPr>
        </p:nvSpPr>
        <p:spPr/>
        <p:txBody>
          <a:bodyPr/>
          <a:lstStyle/>
          <a:p>
            <a:pPr>
              <a:defRPr/>
            </a:pPr>
            <a:r>
              <a:rPr lang="en-US" dirty="0" smtClean="0"/>
              <a:t>SLADE &amp; ASSOCIATES, INC.</a:t>
            </a:r>
            <a:endParaRPr lang="en-US" dirty="0"/>
          </a:p>
        </p:txBody>
      </p:sp>
      <p:sp>
        <p:nvSpPr>
          <p:cNvPr id="7" name="Slide Number Placeholder 6"/>
          <p:cNvSpPr>
            <a:spLocks noGrp="1"/>
          </p:cNvSpPr>
          <p:nvPr>
            <p:ph type="sldNum" sz="quarter" idx="13"/>
          </p:nvPr>
        </p:nvSpPr>
        <p:spPr/>
        <p:txBody>
          <a:bodyPr/>
          <a:lstStyle/>
          <a:p>
            <a:pPr>
              <a:defRPr/>
            </a:pPr>
            <a:fld id="{D4C5C829-2D48-4609-A44E-3AD608103E57}" type="slidenum">
              <a:rPr lang="en-US" smtClean="0"/>
              <a:pPr>
                <a:defRPr/>
              </a:pPr>
              <a:t>8</a:t>
            </a:fld>
            <a:endParaRPr lang="en-US" dirty="0"/>
          </a:p>
        </p:txBody>
      </p:sp>
    </p:spTree>
    <p:extLst>
      <p:ext uri="{BB962C8B-B14F-4D97-AF65-F5344CB8AC3E}">
        <p14:creationId xmlns:p14="http://schemas.microsoft.com/office/powerpoint/2010/main" val="26232409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TAX LAW CHANGES &amp; SUNSETS AND HOW THEY WILL AFFECT YOU</a:t>
            </a:r>
            <a:endParaRPr lang="en-US" dirty="0"/>
          </a:p>
        </p:txBody>
      </p:sp>
      <p:sp>
        <p:nvSpPr>
          <p:cNvPr id="5" name="Date Placeholder 4"/>
          <p:cNvSpPr>
            <a:spLocks noGrp="1"/>
          </p:cNvSpPr>
          <p:nvPr>
            <p:ph type="dt" idx="11"/>
          </p:nvPr>
        </p:nvSpPr>
        <p:spPr/>
        <p:txBody>
          <a:bodyPr/>
          <a:lstStyle/>
          <a:p>
            <a:pPr>
              <a:defRPr/>
            </a:pPr>
            <a:endParaRPr lang="en-US" dirty="0"/>
          </a:p>
        </p:txBody>
      </p:sp>
      <p:sp>
        <p:nvSpPr>
          <p:cNvPr id="6" name="Footer Placeholder 5"/>
          <p:cNvSpPr>
            <a:spLocks noGrp="1"/>
          </p:cNvSpPr>
          <p:nvPr>
            <p:ph type="ftr" sz="quarter" idx="12"/>
          </p:nvPr>
        </p:nvSpPr>
        <p:spPr/>
        <p:txBody>
          <a:bodyPr/>
          <a:lstStyle/>
          <a:p>
            <a:pPr>
              <a:defRPr/>
            </a:pPr>
            <a:r>
              <a:rPr lang="en-US" dirty="0" smtClean="0"/>
              <a:t>SLADE &amp; ASSOCIATES, INC.</a:t>
            </a:r>
            <a:endParaRPr lang="en-US" dirty="0"/>
          </a:p>
        </p:txBody>
      </p:sp>
      <p:sp>
        <p:nvSpPr>
          <p:cNvPr id="7" name="Slide Number Placeholder 6"/>
          <p:cNvSpPr>
            <a:spLocks noGrp="1"/>
          </p:cNvSpPr>
          <p:nvPr>
            <p:ph type="sldNum" sz="quarter" idx="13"/>
          </p:nvPr>
        </p:nvSpPr>
        <p:spPr/>
        <p:txBody>
          <a:bodyPr/>
          <a:lstStyle/>
          <a:p>
            <a:pPr>
              <a:defRPr/>
            </a:pPr>
            <a:fld id="{D4C5C829-2D48-4609-A44E-3AD608103E57}" type="slidenum">
              <a:rPr lang="en-US" smtClean="0"/>
              <a:pPr>
                <a:defRPr/>
              </a:pPr>
              <a:t>9</a:t>
            </a:fld>
            <a:endParaRPr lang="en-US" dirty="0"/>
          </a:p>
        </p:txBody>
      </p:sp>
    </p:spTree>
    <p:extLst>
      <p:ext uri="{BB962C8B-B14F-4D97-AF65-F5344CB8AC3E}">
        <p14:creationId xmlns:p14="http://schemas.microsoft.com/office/powerpoint/2010/main" val="42164833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themeOverride" Target="../theme/themeOverride3.xml"/><Relationship Id="rId2"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themeOverride" Target="../theme/themeOverride4.xml"/><Relationship Id="rId2" Type="http://schemas.openxmlformats.org/officeDocument/2006/relationships/slideMaster" Target="../slideMasters/slideMaster1.xml"/><Relationship Id="rId3"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ight Triangle 9"/>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grpSp>
        <p:nvGrpSpPr>
          <p:cNvPr id="5" name="Group 1"/>
          <p:cNvGrpSpPr>
            <a:grpSpLocks/>
          </p:cNvGrpSpPr>
          <p:nvPr/>
        </p:nvGrpSpPr>
        <p:grpSpPr bwMode="auto">
          <a:xfrm>
            <a:off x="-3175" y="4953000"/>
            <a:ext cx="9147175" cy="1911350"/>
            <a:chOff x="-3765" y="4832896"/>
            <a:chExt cx="9147765" cy="2032192"/>
          </a:xfrm>
        </p:grpSpPr>
        <p:sp>
          <p:nvSpPr>
            <p:cNvPr id="6" name="Freeform 6"/>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7" name="Freeform 7"/>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8"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cxnSp>
          <p:nvCxnSpPr>
            <p:cNvPr id="10"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smtClean="0">
                <a:solidFill>
                  <a:srgbClr val="FFFFFF"/>
                </a:solidFill>
              </a:defRPr>
            </a:lvl1pPr>
            <a:extLst/>
          </a:lstStyle>
          <a:p>
            <a:pPr>
              <a:defRPr/>
            </a:pPr>
            <a:fld id="{CFF17E94-26E6-4C97-AAA2-FBDFBAFF25E9}" type="datetimeFigureOut">
              <a:rPr lang="en-US"/>
              <a:pPr>
                <a:defRPr/>
              </a:pPr>
              <a:t>2/18/15</a:t>
            </a:fld>
            <a:endParaRPr lang="en-US" dirty="0"/>
          </a:p>
        </p:txBody>
      </p:sp>
      <p:sp>
        <p:nvSpPr>
          <p:cNvPr id="12" name="Footer Placeholder 18"/>
          <p:cNvSpPr>
            <a:spLocks noGrp="1"/>
          </p:cNvSpPr>
          <p:nvPr>
            <p:ph type="ftr" sz="quarter" idx="11"/>
          </p:nvPr>
        </p:nvSpPr>
        <p:spPr/>
        <p:txBody>
          <a:bodyPr/>
          <a:lstStyle>
            <a:lvl1pPr>
              <a:defRPr dirty="0">
                <a:solidFill>
                  <a:schemeClr val="accent1">
                    <a:tint val="20000"/>
                  </a:schemeClr>
                </a:solidFill>
              </a:defRPr>
            </a:lvl1pPr>
            <a:extLst/>
          </a:lstStyle>
          <a:p>
            <a:pPr>
              <a:defRPr/>
            </a:pPr>
            <a:endParaRPr lang="en-US" dirty="0"/>
          </a:p>
        </p:txBody>
      </p:sp>
      <p:sp>
        <p:nvSpPr>
          <p:cNvPr id="13" name="Slide Number Placeholder 26"/>
          <p:cNvSpPr>
            <a:spLocks noGrp="1"/>
          </p:cNvSpPr>
          <p:nvPr>
            <p:ph type="sldNum" sz="quarter" idx="12"/>
          </p:nvPr>
        </p:nvSpPr>
        <p:spPr/>
        <p:txBody>
          <a:bodyPr/>
          <a:lstStyle>
            <a:lvl1pPr>
              <a:defRPr smtClean="0">
                <a:solidFill>
                  <a:srgbClr val="FFFFFF"/>
                </a:solidFill>
              </a:defRPr>
            </a:lvl1pPr>
            <a:extLst/>
          </a:lstStyle>
          <a:p>
            <a:pPr>
              <a:defRPr/>
            </a:pPr>
            <a:fld id="{E4C0A792-373A-4CFE-8B77-EA9D49434CCF}" type="slidenum">
              <a:rPr lang="en-US"/>
              <a:pPr>
                <a:defRPr/>
              </a:pPr>
              <a:t>‹#›</a:t>
            </a:fld>
            <a:endParaRPr lang="en-US" dirty="0"/>
          </a:p>
        </p:txBody>
      </p:sp>
    </p:spTree>
  </p:cSld>
  <p:clrMapOvr>
    <a:masterClrMapping/>
  </p:clrMapOvr>
  <p:transition xmlns:p14="http://schemas.microsoft.com/office/powerpoint/2010/mai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60CA4DE3-BF3F-494F-AB40-593E961A6262}" type="datetimeFigureOut">
              <a:rPr lang="en-US"/>
              <a:pPr>
                <a:defRPr/>
              </a:pPr>
              <a:t>2/18/15</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FF0D2436-C475-45F0-89FC-5B3E7FF9CEF1}" type="slidenum">
              <a:rPr lang="en-US"/>
              <a:pPr>
                <a:defRPr/>
              </a:pPr>
              <a:t>‹#›</a:t>
            </a:fld>
            <a:endParaRPr lang="en-US" dirty="0"/>
          </a:p>
        </p:txBody>
      </p:sp>
    </p:spTree>
  </p:cSld>
  <p:clrMapOvr>
    <a:masterClrMapping/>
  </p:clrMapOvr>
  <p:transition xmlns:p14="http://schemas.microsoft.com/office/powerpoint/2010/mai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80660E4E-A583-4CB7-BF32-D4D7012DACC0}" type="datetimeFigureOut">
              <a:rPr lang="en-US"/>
              <a:pPr>
                <a:defRPr/>
              </a:pPr>
              <a:t>2/18/15</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25611612-920E-4A6C-A101-A63C7B73D82F}" type="slidenum">
              <a:rPr lang="en-US"/>
              <a:pPr>
                <a:defRPr/>
              </a:pPr>
              <a:t>‹#›</a:t>
            </a:fld>
            <a:endParaRPr lang="en-US" dirty="0"/>
          </a:p>
        </p:txBody>
      </p:sp>
    </p:spTree>
  </p:cSld>
  <p:clrMapOvr>
    <a:masterClrMapping/>
  </p:clrMapOvr>
  <p:transition xmlns:p14="http://schemas.microsoft.com/office/powerpoint/2010/mai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C75785D6-DA22-434C-9746-84995D6CB9A9}" type="datetimeFigureOut">
              <a:rPr lang="en-US"/>
              <a:pPr>
                <a:defRPr/>
              </a:pPr>
              <a:t>2/18/15</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57DADDC5-BF1B-4383-835F-357C3CA7EDF7}" type="slidenum">
              <a:rPr lang="en-US"/>
              <a:pPr>
                <a:defRPr/>
              </a:pPr>
              <a:t>‹#›</a:t>
            </a:fld>
            <a:endParaRPr lang="en-US" dirty="0"/>
          </a:p>
        </p:txBody>
      </p:sp>
    </p:spTree>
  </p:cSld>
  <p:clrMapOvr>
    <a:masterClrMapping/>
  </p:clrMapOvr>
  <p:transition xmlns:p14="http://schemas.microsoft.com/office/powerpoint/2010/mai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Chevron 6"/>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dirty="0"/>
          </a:p>
        </p:txBody>
      </p:sp>
      <p:sp>
        <p:nvSpPr>
          <p:cNvPr id="5" name="Chevron 7"/>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dirty="0"/>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686EFA4A-056F-4F26-B734-E91E1C1A8EA2}" type="datetimeFigureOut">
              <a:rPr lang="en-US"/>
              <a:pPr>
                <a:defRPr/>
              </a:pPr>
              <a:t>2/18/15</a:t>
            </a:fld>
            <a:endParaRPr lang="en-US" dirty="0"/>
          </a:p>
        </p:txBody>
      </p:sp>
      <p:sp>
        <p:nvSpPr>
          <p:cNvPr id="7" name="Footer Placeholder 4"/>
          <p:cNvSpPr>
            <a:spLocks noGrp="1"/>
          </p:cNvSpPr>
          <p:nvPr>
            <p:ph type="ftr" sz="quarter" idx="11"/>
          </p:nvPr>
        </p:nvSpPr>
        <p:spPr/>
        <p:txBody>
          <a:bodyPr/>
          <a:lstStyle>
            <a:lvl1pPr>
              <a:defRPr/>
            </a:lvl1pPr>
            <a:extLst/>
          </a:lstStyle>
          <a:p>
            <a:pPr>
              <a:defRPr/>
            </a:pPr>
            <a:endParaRPr lang="en-US" dirty="0"/>
          </a:p>
        </p:txBody>
      </p:sp>
      <p:sp>
        <p:nvSpPr>
          <p:cNvPr id="8" name="Slide Number Placeholder 5"/>
          <p:cNvSpPr>
            <a:spLocks noGrp="1"/>
          </p:cNvSpPr>
          <p:nvPr>
            <p:ph type="sldNum" sz="quarter" idx="12"/>
          </p:nvPr>
        </p:nvSpPr>
        <p:spPr/>
        <p:txBody>
          <a:bodyPr/>
          <a:lstStyle>
            <a:lvl1pPr>
              <a:defRPr/>
            </a:lvl1pPr>
            <a:extLst/>
          </a:lstStyle>
          <a:p>
            <a:pPr>
              <a:defRPr/>
            </a:pPr>
            <a:fld id="{D1220174-483F-4F27-8931-671319162C0C}"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transition xmlns:p14="http://schemas.microsoft.com/office/powerpoint/2010/mai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94597DC2-18D7-4667-8281-DFD0AF0A5EEF}" type="datetimeFigureOut">
              <a:rPr lang="en-US"/>
              <a:pPr>
                <a:defRPr/>
              </a:pPr>
              <a:t>2/18/15</a:t>
            </a:fld>
            <a:endParaRPr lang="en-US" dirty="0"/>
          </a:p>
        </p:txBody>
      </p:sp>
      <p:sp>
        <p:nvSpPr>
          <p:cNvPr id="6" name="Footer Placeholder 5"/>
          <p:cNvSpPr>
            <a:spLocks noGrp="1"/>
          </p:cNvSpPr>
          <p:nvPr>
            <p:ph type="ftr" sz="quarter" idx="11"/>
          </p:nvPr>
        </p:nvSpPr>
        <p:spPr/>
        <p:txBody>
          <a:bodyPr/>
          <a:lstStyle>
            <a:lvl1pPr>
              <a:defRPr/>
            </a:lvl1pPr>
            <a:extLst/>
          </a:lstStyle>
          <a:p>
            <a:pPr>
              <a:defRPr/>
            </a:pPr>
            <a:endParaRPr lang="en-US" dirty="0"/>
          </a:p>
        </p:txBody>
      </p:sp>
      <p:sp>
        <p:nvSpPr>
          <p:cNvPr id="7" name="Slide Number Placeholder 6"/>
          <p:cNvSpPr>
            <a:spLocks noGrp="1"/>
          </p:cNvSpPr>
          <p:nvPr>
            <p:ph type="sldNum" sz="quarter" idx="12"/>
          </p:nvPr>
        </p:nvSpPr>
        <p:spPr/>
        <p:txBody>
          <a:bodyPr/>
          <a:lstStyle>
            <a:lvl1pPr>
              <a:defRPr/>
            </a:lvl1pPr>
            <a:extLst/>
          </a:lstStyle>
          <a:p>
            <a:pPr>
              <a:defRPr/>
            </a:pPr>
            <a:fld id="{C7E9B450-4FD0-45BC-8B0F-D3BDA39ABA2E}"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transition xmlns:p14="http://schemas.microsoft.com/office/powerpoint/2010/mai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CB7B8CD9-42B5-4F26-9A17-AF0715CC3527}" type="datetimeFigureOut">
              <a:rPr lang="en-US"/>
              <a:pPr>
                <a:defRPr/>
              </a:pPr>
              <a:t>2/18/15</a:t>
            </a:fld>
            <a:endParaRPr lang="en-US" dirty="0"/>
          </a:p>
        </p:txBody>
      </p:sp>
      <p:sp>
        <p:nvSpPr>
          <p:cNvPr id="8" name="Footer Placeholder 7"/>
          <p:cNvSpPr>
            <a:spLocks noGrp="1"/>
          </p:cNvSpPr>
          <p:nvPr>
            <p:ph type="ftr" sz="quarter" idx="11"/>
          </p:nvPr>
        </p:nvSpPr>
        <p:spPr/>
        <p:txBody>
          <a:bodyPr/>
          <a:lstStyle>
            <a:lvl1pPr>
              <a:defRPr/>
            </a:lvl1pPr>
            <a:extLst/>
          </a:lstStyle>
          <a:p>
            <a:pPr>
              <a:defRPr/>
            </a:pPr>
            <a:endParaRPr lang="en-US" dirty="0"/>
          </a:p>
        </p:txBody>
      </p:sp>
      <p:sp>
        <p:nvSpPr>
          <p:cNvPr id="9" name="Slide Number Placeholder 8"/>
          <p:cNvSpPr>
            <a:spLocks noGrp="1"/>
          </p:cNvSpPr>
          <p:nvPr>
            <p:ph type="sldNum" sz="quarter" idx="12"/>
          </p:nvPr>
        </p:nvSpPr>
        <p:spPr/>
        <p:txBody>
          <a:bodyPr/>
          <a:lstStyle>
            <a:lvl1pPr>
              <a:defRPr/>
            </a:lvl1pPr>
            <a:extLst/>
          </a:lstStyle>
          <a:p>
            <a:pPr>
              <a:defRPr/>
            </a:pPr>
            <a:fld id="{BF3D75DE-43A5-46C7-9724-47F3D80A6579}"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transition xmlns:p14="http://schemas.microsoft.com/office/powerpoint/2010/mai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1C6A4D9C-CC54-4FED-83F8-71A6136954E3}" type="datetimeFigureOut">
              <a:rPr lang="en-US"/>
              <a:pPr>
                <a:defRPr/>
              </a:pPr>
              <a:t>2/18/15</a:t>
            </a:fld>
            <a:endParaRPr lang="en-US" dirty="0"/>
          </a:p>
        </p:txBody>
      </p:sp>
      <p:sp>
        <p:nvSpPr>
          <p:cNvPr id="4" name="Footer Placeholder 3"/>
          <p:cNvSpPr>
            <a:spLocks noGrp="1"/>
          </p:cNvSpPr>
          <p:nvPr>
            <p:ph type="ftr" sz="quarter" idx="11"/>
          </p:nvPr>
        </p:nvSpPr>
        <p:spPr/>
        <p:txBody>
          <a:bodyPr/>
          <a:lstStyle>
            <a:lvl1pPr>
              <a:defRPr/>
            </a:lvl1pPr>
            <a:extLst/>
          </a:lstStyle>
          <a:p>
            <a:pPr>
              <a:defRPr/>
            </a:pPr>
            <a:endParaRPr lang="en-US" dirty="0"/>
          </a:p>
        </p:txBody>
      </p:sp>
      <p:sp>
        <p:nvSpPr>
          <p:cNvPr id="5" name="Slide Number Placeholder 4"/>
          <p:cNvSpPr>
            <a:spLocks noGrp="1"/>
          </p:cNvSpPr>
          <p:nvPr>
            <p:ph type="sldNum" sz="quarter" idx="12"/>
          </p:nvPr>
        </p:nvSpPr>
        <p:spPr/>
        <p:txBody>
          <a:bodyPr/>
          <a:lstStyle>
            <a:lvl1pPr>
              <a:defRPr/>
            </a:lvl1pPr>
            <a:extLst/>
          </a:lstStyle>
          <a:p>
            <a:pPr>
              <a:defRPr/>
            </a:pPr>
            <a:fld id="{D828F18B-0CC0-4E0A-9019-B067C5F783F1}"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transition xmlns:p14="http://schemas.microsoft.com/office/powerpoint/2010/mai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C786CB41-8C33-43D8-AA48-3372AC8275E8}" type="datetimeFigureOut">
              <a:rPr lang="en-US"/>
              <a:pPr>
                <a:defRPr/>
              </a:pPr>
              <a:t>2/18/15</a:t>
            </a:fld>
            <a:endParaRPr lang="en-US" dirty="0"/>
          </a:p>
        </p:txBody>
      </p:sp>
      <p:sp>
        <p:nvSpPr>
          <p:cNvPr id="3" name="Footer Placeholder 21"/>
          <p:cNvSpPr>
            <a:spLocks noGrp="1"/>
          </p:cNvSpPr>
          <p:nvPr>
            <p:ph type="ftr" sz="quarter" idx="11"/>
          </p:nvPr>
        </p:nvSpPr>
        <p:spPr/>
        <p:txBody>
          <a:bodyPr/>
          <a:lstStyle>
            <a:lvl1pPr>
              <a:defRPr/>
            </a:lvl1pPr>
          </a:lstStyle>
          <a:p>
            <a:pPr>
              <a:defRPr/>
            </a:pPr>
            <a:endParaRPr lang="en-US" dirty="0"/>
          </a:p>
        </p:txBody>
      </p:sp>
      <p:sp>
        <p:nvSpPr>
          <p:cNvPr id="4" name="Slide Number Placeholder 17"/>
          <p:cNvSpPr>
            <a:spLocks noGrp="1"/>
          </p:cNvSpPr>
          <p:nvPr>
            <p:ph type="sldNum" sz="quarter" idx="12"/>
          </p:nvPr>
        </p:nvSpPr>
        <p:spPr/>
        <p:txBody>
          <a:bodyPr/>
          <a:lstStyle>
            <a:lvl1pPr>
              <a:defRPr/>
            </a:lvl1pPr>
          </a:lstStyle>
          <a:p>
            <a:pPr>
              <a:defRPr/>
            </a:pPr>
            <a:fld id="{D5692ECD-C05A-4A19-89BD-30614CEA2B8D}" type="slidenum">
              <a:rPr lang="en-US"/>
              <a:pPr>
                <a:defRPr/>
              </a:pPr>
              <a:t>‹#›</a:t>
            </a:fld>
            <a:endParaRPr lang="en-US" dirty="0"/>
          </a:p>
        </p:txBody>
      </p:sp>
    </p:spTree>
  </p:cSld>
  <p:clrMapOvr>
    <a:masterClrMapping/>
  </p:clrMapOvr>
  <p:transition xmlns:p14="http://schemas.microsoft.com/office/powerpoint/2010/mai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78AB8B40-2FC1-4E19-BBBB-976B100FA1BC}" type="datetimeFigureOut">
              <a:rPr lang="en-US"/>
              <a:pPr>
                <a:defRPr/>
              </a:pPr>
              <a:t>2/18/15</a:t>
            </a:fld>
            <a:endParaRPr lang="en-US" dirty="0"/>
          </a:p>
        </p:txBody>
      </p:sp>
      <p:sp>
        <p:nvSpPr>
          <p:cNvPr id="6" name="Footer Placeholder 5"/>
          <p:cNvSpPr>
            <a:spLocks noGrp="1"/>
          </p:cNvSpPr>
          <p:nvPr>
            <p:ph type="ftr" sz="quarter" idx="11"/>
          </p:nvPr>
        </p:nvSpPr>
        <p:spPr/>
        <p:txBody>
          <a:bodyPr/>
          <a:lstStyle>
            <a:lvl1pPr>
              <a:defRPr/>
            </a:lvl1pPr>
            <a:extLst/>
          </a:lstStyle>
          <a:p>
            <a:pPr>
              <a:defRPr/>
            </a:pPr>
            <a:endParaRPr lang="en-US" dirty="0"/>
          </a:p>
        </p:txBody>
      </p:sp>
      <p:sp>
        <p:nvSpPr>
          <p:cNvPr id="7" name="Slide Number Placeholder 6"/>
          <p:cNvSpPr>
            <a:spLocks noGrp="1"/>
          </p:cNvSpPr>
          <p:nvPr>
            <p:ph type="sldNum" sz="quarter" idx="12"/>
          </p:nvPr>
        </p:nvSpPr>
        <p:spPr/>
        <p:txBody>
          <a:bodyPr/>
          <a:lstStyle>
            <a:lvl1pPr>
              <a:defRPr/>
            </a:lvl1pPr>
            <a:extLst/>
          </a:lstStyle>
          <a:p>
            <a:pPr>
              <a:defRPr/>
            </a:pPr>
            <a:fld id="{F89F2196-4BED-41A0-9E4B-EBEDDF767782}"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transition xmlns:p14="http://schemas.microsoft.com/office/powerpoint/2010/mai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Freeform 7"/>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6" name="Freeform 8"/>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7" name="Right Triangle 9"/>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cxnSp>
        <p:nvCxnSpPr>
          <p:cNvPr id="8"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11"/>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dirty="0"/>
          </a:p>
        </p:txBody>
      </p:sp>
      <p:sp>
        <p:nvSpPr>
          <p:cNvPr id="10" name="Chevron 12"/>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dirty="0"/>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dirty="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smtClean="0">
                <a:solidFill>
                  <a:schemeClr val="tx1"/>
                </a:solidFill>
              </a:defRPr>
            </a:lvl1pPr>
            <a:extLst/>
          </a:lstStyle>
          <a:p>
            <a:pPr>
              <a:defRPr/>
            </a:pPr>
            <a:fld id="{38130D63-7166-40F1-9F2D-61A95E38A281}" type="datetimeFigureOut">
              <a:rPr lang="en-US"/>
              <a:pPr>
                <a:defRPr/>
              </a:pPr>
              <a:t>2/18/15</a:t>
            </a:fld>
            <a:endParaRPr lang="en-US" dirty="0"/>
          </a:p>
        </p:txBody>
      </p:sp>
      <p:sp>
        <p:nvSpPr>
          <p:cNvPr id="12" name="Footer Placeholder 5"/>
          <p:cNvSpPr>
            <a:spLocks noGrp="1"/>
          </p:cNvSpPr>
          <p:nvPr>
            <p:ph type="ftr" sz="quarter" idx="11"/>
          </p:nvPr>
        </p:nvSpPr>
        <p:spPr/>
        <p:txBody>
          <a:bodyPr/>
          <a:lstStyle>
            <a:lvl1pPr>
              <a:defRPr dirty="0">
                <a:solidFill>
                  <a:schemeClr val="tx1"/>
                </a:solidFill>
              </a:defRPr>
            </a:lvl1pPr>
            <a:extLst/>
          </a:lstStyle>
          <a:p>
            <a:pPr>
              <a:defRPr/>
            </a:pPr>
            <a:endParaRPr lang="en-US" dirty="0"/>
          </a:p>
        </p:txBody>
      </p:sp>
      <p:sp>
        <p:nvSpPr>
          <p:cNvPr id="13" name="Slide Number Placeholder 6"/>
          <p:cNvSpPr>
            <a:spLocks noGrp="1"/>
          </p:cNvSpPr>
          <p:nvPr>
            <p:ph type="sldNum" sz="quarter" idx="12"/>
          </p:nvPr>
        </p:nvSpPr>
        <p:spPr/>
        <p:txBody>
          <a:bodyPr/>
          <a:lstStyle>
            <a:lvl1pPr>
              <a:defRPr smtClean="0">
                <a:solidFill>
                  <a:schemeClr val="tx1"/>
                </a:solidFill>
              </a:defRPr>
            </a:lvl1pPr>
            <a:extLst/>
          </a:lstStyle>
          <a:p>
            <a:pPr>
              <a:defRPr/>
            </a:pPr>
            <a:fld id="{4D3F82E6-8017-4376-AE23-F64FD3A24560}"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transition xmlns:p14="http://schemas.microsoft.com/office/powerpoint/2010/main" spd="slow">
    <p:fad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7FBFF"/>
        </a:solid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smtClean="0">
                <a:solidFill>
                  <a:schemeClr val="tx1"/>
                </a:solidFill>
                <a:latin typeface="+mn-lt"/>
              </a:defRPr>
            </a:lvl1pPr>
            <a:extLst/>
          </a:lstStyle>
          <a:p>
            <a:pPr>
              <a:defRPr/>
            </a:pPr>
            <a:fld id="{8394E9CA-A677-4AE6-9CDA-C992FEE2E712}" type="datetimeFigureOut">
              <a:rPr lang="en-US"/>
              <a:pPr>
                <a:defRPr/>
              </a:pPr>
              <a:t>2/18/15</a:t>
            </a:fld>
            <a:endParaRPr lang="en-US" dirty="0"/>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dirty="0">
                <a:solidFill>
                  <a:schemeClr val="tx1"/>
                </a:solidFill>
                <a:latin typeface="+mn-lt"/>
              </a:defRPr>
            </a:lvl1pPr>
            <a:extLst/>
          </a:lstStyle>
          <a:p>
            <a:pPr>
              <a:defRPr/>
            </a:pPr>
            <a:endParaRPr lang="en-US" dirty="0"/>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smtClean="0">
                <a:solidFill>
                  <a:schemeClr val="tx1"/>
                </a:solidFill>
                <a:latin typeface="+mn-lt"/>
              </a:defRPr>
            </a:lvl1pPr>
            <a:extLst/>
          </a:lstStyle>
          <a:p>
            <a:pPr>
              <a:defRPr/>
            </a:pPr>
            <a:fld id="{33852977-9341-4C09-9850-9C448865038C}"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828" r:id="rId1"/>
    <p:sldLayoutId id="2147483824" r:id="rId2"/>
    <p:sldLayoutId id="2147483829" r:id="rId3"/>
    <p:sldLayoutId id="2147483830" r:id="rId4"/>
    <p:sldLayoutId id="2147483831" r:id="rId5"/>
    <p:sldLayoutId id="2147483832" r:id="rId6"/>
    <p:sldLayoutId id="2147483825" r:id="rId7"/>
    <p:sldLayoutId id="2147483833" r:id="rId8"/>
    <p:sldLayoutId id="2147483834" r:id="rId9"/>
    <p:sldLayoutId id="2147483826" r:id="rId10"/>
    <p:sldLayoutId id="2147483827" r:id="rId11"/>
  </p:sldLayoutIdLst>
  <p:transition xmlns:p14="http://schemas.microsoft.com/office/powerpoint/2010/main" spd="slow">
    <p:fade/>
  </p:transition>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5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5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fontAlgn="auto">
              <a:spcAft>
                <a:spcPts val="0"/>
              </a:spcAft>
              <a:defRPr/>
            </a:pPr>
            <a:r>
              <a:rPr lang="en-US" dirty="0" smtClean="0">
                <a:latin typeface="Californian FB" pitchFamily="18" charset="0"/>
              </a:rPr>
              <a:t> 2014/15 Issues Affecting </a:t>
            </a:r>
            <a:br>
              <a:rPr lang="en-US" dirty="0" smtClean="0">
                <a:latin typeface="Californian FB" pitchFamily="18" charset="0"/>
              </a:rPr>
            </a:br>
            <a:r>
              <a:rPr lang="en-US" dirty="0" smtClean="0">
                <a:latin typeface="Californian FB" pitchFamily="18" charset="0"/>
              </a:rPr>
              <a:t>The Self Employed</a:t>
            </a:r>
            <a:endParaRPr lang="en-US" dirty="0">
              <a:latin typeface="Californian FB" pitchFamily="18" charset="0"/>
            </a:endParaRPr>
          </a:p>
        </p:txBody>
      </p:sp>
      <p:sp>
        <p:nvSpPr>
          <p:cNvPr id="3" name="Subtitle 2"/>
          <p:cNvSpPr>
            <a:spLocks noGrp="1"/>
          </p:cNvSpPr>
          <p:nvPr>
            <p:ph type="subTitle" idx="1"/>
          </p:nvPr>
        </p:nvSpPr>
        <p:spPr>
          <a:xfrm>
            <a:off x="685800" y="3611563"/>
            <a:ext cx="7772400" cy="1200150"/>
          </a:xfrm>
        </p:spPr>
        <p:txBody>
          <a:bodyPr>
            <a:normAutofit fontScale="92500" lnSpcReduction="20000"/>
          </a:bodyPr>
          <a:lstStyle/>
          <a:p>
            <a:pPr marR="0">
              <a:lnSpc>
                <a:spcPct val="80000"/>
              </a:lnSpc>
            </a:pPr>
            <a:r>
              <a:rPr lang="en-US" sz="2500" dirty="0" smtClean="0">
                <a:latin typeface="Californian FB"/>
              </a:rPr>
              <a:t>Presented by:</a:t>
            </a:r>
          </a:p>
          <a:p>
            <a:pPr marR="0">
              <a:lnSpc>
                <a:spcPct val="80000"/>
              </a:lnSpc>
            </a:pPr>
            <a:r>
              <a:rPr lang="en-US" sz="2500" dirty="0" smtClean="0">
                <a:latin typeface="Californian FB"/>
              </a:rPr>
              <a:t>Sabra S. Davis, EA of</a:t>
            </a:r>
          </a:p>
          <a:p>
            <a:pPr marR="0">
              <a:lnSpc>
                <a:spcPct val="80000"/>
              </a:lnSpc>
            </a:pPr>
            <a:r>
              <a:rPr lang="en-US" sz="2500" dirty="0" smtClean="0">
                <a:latin typeface="Californian FB"/>
              </a:rPr>
              <a:t>Slade &amp; Associates, Inc.</a:t>
            </a:r>
          </a:p>
          <a:p>
            <a:pPr marR="0">
              <a:lnSpc>
                <a:spcPct val="80000"/>
              </a:lnSpc>
            </a:pPr>
            <a:r>
              <a:rPr lang="en-US" sz="2500" dirty="0" smtClean="0">
                <a:latin typeface="Californian FB"/>
              </a:rPr>
              <a:t>MyTaxMD</a:t>
            </a:r>
          </a:p>
        </p:txBody>
      </p:sp>
      <p:sp>
        <p:nvSpPr>
          <p:cNvPr id="4" name="TextBox 3"/>
          <p:cNvSpPr txBox="1"/>
          <p:nvPr/>
        </p:nvSpPr>
        <p:spPr>
          <a:xfrm>
            <a:off x="3338286" y="5134429"/>
            <a:ext cx="184666" cy="369332"/>
          </a:xfrm>
          <a:prstGeom prst="rect">
            <a:avLst/>
          </a:prstGeom>
          <a:noFill/>
        </p:spPr>
        <p:txBody>
          <a:bodyPr wrap="none" rtlCol="0">
            <a:spAutoFit/>
          </a:bodyPr>
          <a:lstStyle/>
          <a:p>
            <a:endParaRPr lang="en-US" dirty="0"/>
          </a:p>
        </p:txBody>
      </p:sp>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2013 tax of $9,555 x 100% is $9,555.</a:t>
            </a:r>
          </a:p>
          <a:p>
            <a:endParaRPr lang="en-US" dirty="0"/>
          </a:p>
          <a:p>
            <a:r>
              <a:rPr lang="en-US" dirty="0" smtClean="0"/>
              <a:t>2014 tax of $15,737 x 90% is $14,163.</a:t>
            </a:r>
          </a:p>
          <a:p>
            <a:endParaRPr lang="en-US" dirty="0"/>
          </a:p>
          <a:p>
            <a:r>
              <a:rPr lang="en-US" dirty="0" smtClean="0"/>
              <a:t>As long as John paid in the lower of the two -- $9,555 on a timely basis, he will have no underpayment penalty.</a:t>
            </a:r>
          </a:p>
          <a:p>
            <a:endParaRPr lang="en-US" dirty="0"/>
          </a:p>
          <a:p>
            <a:r>
              <a:rPr lang="en-US" dirty="0" smtClean="0"/>
              <a:t>But what about 2015?</a:t>
            </a:r>
            <a:endParaRPr lang="en-US" dirty="0"/>
          </a:p>
        </p:txBody>
      </p:sp>
      <p:sp>
        <p:nvSpPr>
          <p:cNvPr id="3" name="Title 2"/>
          <p:cNvSpPr>
            <a:spLocks noGrp="1"/>
          </p:cNvSpPr>
          <p:nvPr>
            <p:ph type="title"/>
          </p:nvPr>
        </p:nvSpPr>
        <p:spPr/>
        <p:txBody>
          <a:bodyPr>
            <a:normAutofit fontScale="90000"/>
          </a:bodyPr>
          <a:lstStyle/>
          <a:p>
            <a:pPr algn="ctr"/>
            <a:r>
              <a:rPr lang="en-US" dirty="0" smtClean="0">
                <a:latin typeface="Californian FB" panose="0207040306080B030204" pitchFamily="18" charset="0"/>
              </a:rPr>
              <a:t>John’s Underpayment</a:t>
            </a:r>
            <a:br>
              <a:rPr lang="en-US" dirty="0" smtClean="0">
                <a:latin typeface="Californian FB" panose="0207040306080B030204" pitchFamily="18" charset="0"/>
              </a:rPr>
            </a:br>
            <a:r>
              <a:rPr lang="en-US" dirty="0" smtClean="0">
                <a:latin typeface="Californian FB" panose="0207040306080B030204" pitchFamily="18" charset="0"/>
              </a:rPr>
              <a:t>Penalty Avoidance</a:t>
            </a:r>
            <a:endParaRPr lang="en-US" dirty="0">
              <a:latin typeface="Californian FB" panose="0207040306080B030204" pitchFamily="18" charset="0"/>
            </a:endParaRPr>
          </a:p>
        </p:txBody>
      </p:sp>
    </p:spTree>
    <p:extLst>
      <p:ext uri="{BB962C8B-B14F-4D97-AF65-F5344CB8AC3E}">
        <p14:creationId xmlns:p14="http://schemas.microsoft.com/office/powerpoint/2010/main" val="4253066214"/>
      </p:ext>
    </p:extLst>
  </p:cSld>
  <p:clrMapOvr>
    <a:masterClrMapping/>
  </p:clrMapOvr>
  <p:transition xmlns:p14="http://schemas.microsoft.com/office/powerpoint/2010/mai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smtClean="0"/>
              <a:t>John was so bummed out about owing so much money for 2014 that he sank into a funk and didn’t make nearly as much in 2015.  But he did rally enough to incur a tax liability of $12,000.</a:t>
            </a:r>
          </a:p>
          <a:p>
            <a:endParaRPr lang="en-US" sz="2400" dirty="0"/>
          </a:p>
          <a:p>
            <a:r>
              <a:rPr lang="en-US" sz="2400" dirty="0" smtClean="0"/>
              <a:t>He’ll avoid an underpayment penalty if he pays in at least the lower of:</a:t>
            </a:r>
          </a:p>
          <a:p>
            <a:endParaRPr lang="en-US" sz="2400" dirty="0"/>
          </a:p>
          <a:p>
            <a:r>
              <a:rPr lang="en-US" sz="2400" dirty="0" smtClean="0"/>
              <a:t>2014 tax of $15,737 x 100% = $15,737; OR</a:t>
            </a:r>
          </a:p>
          <a:p>
            <a:endParaRPr lang="en-US" sz="2400" dirty="0"/>
          </a:p>
          <a:p>
            <a:r>
              <a:rPr lang="en-US" sz="2400" dirty="0" smtClean="0"/>
              <a:t>2015 tax of $12,000 x 90% = $10,800</a:t>
            </a:r>
            <a:endParaRPr lang="en-US" sz="2400" dirty="0"/>
          </a:p>
        </p:txBody>
      </p:sp>
      <p:sp>
        <p:nvSpPr>
          <p:cNvPr id="3" name="Title 2"/>
          <p:cNvSpPr>
            <a:spLocks noGrp="1"/>
          </p:cNvSpPr>
          <p:nvPr>
            <p:ph type="title"/>
          </p:nvPr>
        </p:nvSpPr>
        <p:spPr/>
        <p:txBody>
          <a:bodyPr>
            <a:normAutofit fontScale="90000"/>
          </a:bodyPr>
          <a:lstStyle/>
          <a:p>
            <a:pPr algn="ctr"/>
            <a:r>
              <a:rPr lang="en-US" dirty="0" smtClean="0">
                <a:latin typeface="Californian FB" panose="0207040306080B030204" pitchFamily="18" charset="0"/>
              </a:rPr>
              <a:t>John’s Underpayment</a:t>
            </a:r>
            <a:br>
              <a:rPr lang="en-US" dirty="0" smtClean="0">
                <a:latin typeface="Californian FB" panose="0207040306080B030204" pitchFamily="18" charset="0"/>
              </a:rPr>
            </a:br>
            <a:r>
              <a:rPr lang="en-US" dirty="0" smtClean="0">
                <a:latin typeface="Californian FB" panose="0207040306080B030204" pitchFamily="18" charset="0"/>
              </a:rPr>
              <a:t>Penalty Avoidance for 2015</a:t>
            </a:r>
            <a:endParaRPr lang="en-US" dirty="0">
              <a:latin typeface="Californian FB" panose="0207040306080B030204" pitchFamily="18" charset="0"/>
            </a:endParaRPr>
          </a:p>
        </p:txBody>
      </p:sp>
    </p:spTree>
    <p:extLst>
      <p:ext uri="{BB962C8B-B14F-4D97-AF65-F5344CB8AC3E}">
        <p14:creationId xmlns:p14="http://schemas.microsoft.com/office/powerpoint/2010/main" val="562131033"/>
      </p:ext>
    </p:extLst>
  </p:cSld>
  <p:clrMapOvr>
    <a:masterClrMapping/>
  </p:clrMapOvr>
  <p:transition xmlns:p14="http://schemas.microsoft.com/office/powerpoint/2010/mai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sz="2400" dirty="0" smtClean="0"/>
          </a:p>
          <a:p>
            <a:r>
              <a:rPr lang="en-US" dirty="0" smtClean="0"/>
              <a:t>It’s a simple trick – pay in 20% of your </a:t>
            </a:r>
            <a:r>
              <a:rPr lang="en-US" b="1" i="1" dirty="0" smtClean="0"/>
              <a:t>gross</a:t>
            </a:r>
            <a:r>
              <a:rPr lang="en-US" dirty="0" smtClean="0"/>
              <a:t>  in every quarter.  </a:t>
            </a:r>
          </a:p>
          <a:p>
            <a:endParaRPr lang="en-US" dirty="0"/>
          </a:p>
          <a:p>
            <a:r>
              <a:rPr lang="en-US" dirty="0" smtClean="0"/>
              <a:t>It’s called “annualizing” your income, and it has to be calculated on Form 2210.</a:t>
            </a:r>
          </a:p>
          <a:p>
            <a:endParaRPr lang="en-US" dirty="0"/>
          </a:p>
          <a:p>
            <a:r>
              <a:rPr lang="en-US" dirty="0" smtClean="0"/>
              <a:t>Let’s say John’s gross for the infamous 2014 year was $75,000 (and he netted $60,000).</a:t>
            </a:r>
          </a:p>
          <a:p>
            <a:endParaRPr lang="en-US" sz="2400" dirty="0"/>
          </a:p>
        </p:txBody>
      </p:sp>
      <p:sp>
        <p:nvSpPr>
          <p:cNvPr id="3" name="Title 2"/>
          <p:cNvSpPr>
            <a:spLocks noGrp="1"/>
          </p:cNvSpPr>
          <p:nvPr>
            <p:ph type="title"/>
          </p:nvPr>
        </p:nvSpPr>
        <p:spPr/>
        <p:txBody>
          <a:bodyPr>
            <a:noAutofit/>
          </a:bodyPr>
          <a:lstStyle/>
          <a:p>
            <a:pPr algn="ctr"/>
            <a:r>
              <a:rPr lang="en-US" sz="3400" dirty="0" smtClean="0">
                <a:latin typeface="Californian FB" panose="0207040306080B030204" pitchFamily="18" charset="0"/>
              </a:rPr>
              <a:t>Sabra’s Trick for Paying Timely</a:t>
            </a:r>
            <a:r>
              <a:rPr lang="en-US" sz="3400" dirty="0">
                <a:latin typeface="Californian FB" panose="0207040306080B030204" pitchFamily="18" charset="0"/>
              </a:rPr>
              <a:t> </a:t>
            </a:r>
            <a:r>
              <a:rPr lang="en-US" sz="3400" dirty="0" smtClean="0">
                <a:latin typeface="Californian FB" panose="0207040306080B030204" pitchFamily="18" charset="0"/>
              </a:rPr>
              <a:t>Estimates When You Have Uneven Income</a:t>
            </a:r>
            <a:endParaRPr lang="en-US" sz="3400" dirty="0">
              <a:latin typeface="Californian FB" panose="0207040306080B030204" pitchFamily="18" charset="0"/>
            </a:endParaRPr>
          </a:p>
        </p:txBody>
      </p:sp>
    </p:spTree>
    <p:extLst>
      <p:ext uri="{BB962C8B-B14F-4D97-AF65-F5344CB8AC3E}">
        <p14:creationId xmlns:p14="http://schemas.microsoft.com/office/powerpoint/2010/main" val="2354524648"/>
      </p:ext>
    </p:extLst>
  </p:cSld>
  <p:clrMapOvr>
    <a:masterClrMapping/>
  </p:clrMapOvr>
  <p:transition xmlns:p14="http://schemas.microsoft.com/office/powerpoint/2010/mai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700" dirty="0"/>
              <a:t>1</a:t>
            </a:r>
            <a:r>
              <a:rPr lang="en-US" sz="1700" baseline="30000" dirty="0"/>
              <a:t>st</a:t>
            </a:r>
            <a:r>
              <a:rPr lang="en-US" sz="1700" dirty="0"/>
              <a:t> Quarter, John had zero commissions.</a:t>
            </a:r>
          </a:p>
          <a:p>
            <a:r>
              <a:rPr lang="en-US" sz="1700" dirty="0"/>
              <a:t>0 x 20% = 0</a:t>
            </a:r>
          </a:p>
          <a:p>
            <a:endParaRPr lang="en-US" sz="1700" dirty="0"/>
          </a:p>
          <a:p>
            <a:r>
              <a:rPr lang="en-US" sz="1700" dirty="0"/>
              <a:t>2</a:t>
            </a:r>
            <a:r>
              <a:rPr lang="en-US" sz="1700" baseline="30000" dirty="0"/>
              <a:t>nd</a:t>
            </a:r>
            <a:r>
              <a:rPr lang="en-US" sz="1700" dirty="0"/>
              <a:t> Quarter, John had $30,000 in gross commissions.</a:t>
            </a:r>
          </a:p>
          <a:p>
            <a:r>
              <a:rPr lang="en-US" sz="1700" dirty="0"/>
              <a:t>$30,000 x 20% = $</a:t>
            </a:r>
            <a:r>
              <a:rPr lang="en-US" sz="1700" dirty="0" smtClean="0"/>
              <a:t>6,000</a:t>
            </a:r>
          </a:p>
          <a:p>
            <a:endParaRPr lang="en-US" sz="1700" dirty="0"/>
          </a:p>
          <a:p>
            <a:r>
              <a:rPr lang="en-US" sz="1700" dirty="0" smtClean="0"/>
              <a:t>3</a:t>
            </a:r>
            <a:r>
              <a:rPr lang="en-US" sz="1700" baseline="30000" dirty="0" smtClean="0"/>
              <a:t>rd</a:t>
            </a:r>
            <a:r>
              <a:rPr lang="en-US" sz="1700" dirty="0" smtClean="0"/>
              <a:t> Quarter, John had $40,000 in gross commissions.</a:t>
            </a:r>
          </a:p>
          <a:p>
            <a:r>
              <a:rPr lang="en-US" sz="1700" dirty="0" smtClean="0"/>
              <a:t>$40,000 x 20% = $8,000</a:t>
            </a:r>
          </a:p>
          <a:p>
            <a:endParaRPr lang="en-US" sz="1700" dirty="0"/>
          </a:p>
          <a:p>
            <a:r>
              <a:rPr lang="en-US" sz="1700" dirty="0" smtClean="0"/>
              <a:t>4</a:t>
            </a:r>
            <a:r>
              <a:rPr lang="en-US" sz="1700" baseline="30000" dirty="0" smtClean="0"/>
              <a:t>th</a:t>
            </a:r>
            <a:r>
              <a:rPr lang="en-US" sz="1700" dirty="0" smtClean="0"/>
              <a:t> Quarter, John had $5,000 in gross commissions.</a:t>
            </a:r>
          </a:p>
          <a:p>
            <a:r>
              <a:rPr lang="en-US" sz="1700" dirty="0" smtClean="0"/>
              <a:t>$5,000 x 20% = $1,000</a:t>
            </a:r>
          </a:p>
          <a:p>
            <a:endParaRPr lang="en-US" sz="1700" dirty="0"/>
          </a:p>
          <a:p>
            <a:r>
              <a:rPr lang="en-US" sz="1700" dirty="0" smtClean="0"/>
              <a:t>Using this method, John would have paid in $15,000 against his tax of $15,737, and he would have paid only when he had cash available.</a:t>
            </a:r>
            <a:endParaRPr lang="en-US" sz="1700" dirty="0"/>
          </a:p>
          <a:p>
            <a:endParaRPr lang="en-US" sz="1500" dirty="0"/>
          </a:p>
        </p:txBody>
      </p:sp>
      <p:sp>
        <p:nvSpPr>
          <p:cNvPr id="3" name="Title 2"/>
          <p:cNvSpPr>
            <a:spLocks noGrp="1"/>
          </p:cNvSpPr>
          <p:nvPr>
            <p:ph type="title"/>
          </p:nvPr>
        </p:nvSpPr>
        <p:spPr/>
        <p:txBody>
          <a:bodyPr>
            <a:normAutofit fontScale="90000"/>
          </a:bodyPr>
          <a:lstStyle/>
          <a:p>
            <a:pPr algn="ctr"/>
            <a:r>
              <a:rPr lang="en-US" sz="3400" dirty="0">
                <a:solidFill>
                  <a:srgbClr val="1F2123"/>
                </a:solidFill>
                <a:latin typeface="Californian FB" panose="0207040306080B030204" pitchFamily="18" charset="0"/>
              </a:rPr>
              <a:t>Sabra’s Trick for Paying Timely Estimates When You Have Uneven Income</a:t>
            </a:r>
            <a:endParaRPr lang="en-US" dirty="0"/>
          </a:p>
        </p:txBody>
      </p:sp>
    </p:spTree>
    <p:extLst>
      <p:ext uri="{BB962C8B-B14F-4D97-AF65-F5344CB8AC3E}">
        <p14:creationId xmlns:p14="http://schemas.microsoft.com/office/powerpoint/2010/main" val="919870751"/>
      </p:ext>
    </p:extLst>
  </p:cSld>
  <p:clrMapOvr>
    <a:masterClrMapping/>
  </p:clrMapOvr>
  <p:transition xmlns:p14="http://schemas.microsoft.com/office/powerpoint/2010/mai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only way to reduce SE tax is to reduce SE income.</a:t>
            </a:r>
          </a:p>
          <a:p>
            <a:endParaRPr lang="en-US" dirty="0" smtClean="0"/>
          </a:p>
          <a:p>
            <a:r>
              <a:rPr lang="en-US" dirty="0" smtClean="0"/>
              <a:t>The only way to reduce SE income is to incur and report valid business expenses against that income.</a:t>
            </a:r>
          </a:p>
          <a:p>
            <a:endParaRPr lang="en-US" dirty="0"/>
          </a:p>
          <a:p>
            <a:r>
              <a:rPr lang="en-US" dirty="0" smtClean="0"/>
              <a:t>Business expenses are any expenses incurred to produce the business income.</a:t>
            </a:r>
            <a:endParaRPr lang="en-US" dirty="0"/>
          </a:p>
        </p:txBody>
      </p:sp>
      <p:sp>
        <p:nvSpPr>
          <p:cNvPr id="3" name="Title 2"/>
          <p:cNvSpPr>
            <a:spLocks noGrp="1"/>
          </p:cNvSpPr>
          <p:nvPr>
            <p:ph type="title"/>
          </p:nvPr>
        </p:nvSpPr>
        <p:spPr/>
        <p:txBody>
          <a:bodyPr/>
          <a:lstStyle/>
          <a:p>
            <a:pPr algn="ctr"/>
            <a:r>
              <a:rPr lang="en-US" dirty="0" smtClean="0">
                <a:latin typeface="Californian FB" panose="0207040306080B030204" pitchFamily="18" charset="0"/>
              </a:rPr>
              <a:t>Business Expenses</a:t>
            </a:r>
            <a:endParaRPr lang="en-US" dirty="0">
              <a:latin typeface="Californian FB" panose="0207040306080B030204" pitchFamily="18" charset="0"/>
            </a:endParaRPr>
          </a:p>
        </p:txBody>
      </p:sp>
    </p:spTree>
    <p:extLst>
      <p:ext uri="{BB962C8B-B14F-4D97-AF65-F5344CB8AC3E}">
        <p14:creationId xmlns:p14="http://schemas.microsoft.com/office/powerpoint/2010/main" val="49328963"/>
      </p:ext>
    </p:extLst>
  </p:cSld>
  <p:clrMapOvr>
    <a:masterClrMapping/>
  </p:clrMapOvr>
  <p:transition xmlns:p14="http://schemas.microsoft.com/office/powerpoint/2010/mai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500" dirty="0" smtClean="0"/>
              <a:t>Auto Expenses</a:t>
            </a:r>
          </a:p>
          <a:p>
            <a:r>
              <a:rPr lang="en-US" sz="1500" dirty="0" smtClean="0"/>
              <a:t>Marketing Expenses</a:t>
            </a:r>
          </a:p>
          <a:p>
            <a:r>
              <a:rPr lang="en-US" sz="1500" dirty="0" smtClean="0"/>
              <a:t>Insurance Expenses</a:t>
            </a:r>
          </a:p>
          <a:p>
            <a:r>
              <a:rPr lang="en-US" sz="1500" dirty="0" smtClean="0"/>
              <a:t>Licenses/Fees/Dues/Subscriptions</a:t>
            </a:r>
          </a:p>
          <a:p>
            <a:r>
              <a:rPr lang="en-US" sz="1500" dirty="0" smtClean="0"/>
              <a:t>Legal &amp; Professional Expenses</a:t>
            </a:r>
          </a:p>
          <a:p>
            <a:r>
              <a:rPr lang="en-US" sz="1500" dirty="0" smtClean="0"/>
              <a:t>Outside Services</a:t>
            </a:r>
          </a:p>
          <a:p>
            <a:r>
              <a:rPr lang="en-US" sz="1500" dirty="0" smtClean="0"/>
              <a:t>Office Supplies</a:t>
            </a:r>
          </a:p>
          <a:p>
            <a:r>
              <a:rPr lang="en-US" sz="1500" dirty="0" smtClean="0"/>
              <a:t>Rents (Desk Fees)</a:t>
            </a:r>
          </a:p>
          <a:p>
            <a:r>
              <a:rPr lang="en-US" sz="1500" dirty="0" smtClean="0"/>
              <a:t>Travel (Transportation and Lodging)</a:t>
            </a:r>
          </a:p>
          <a:p>
            <a:r>
              <a:rPr lang="en-US" sz="1500" dirty="0" smtClean="0"/>
              <a:t>Meals &amp; Entertainment (but only up to 50%)</a:t>
            </a:r>
          </a:p>
          <a:p>
            <a:r>
              <a:rPr lang="en-US" sz="1500" dirty="0" smtClean="0"/>
              <a:t>Telephone Expenses</a:t>
            </a:r>
          </a:p>
          <a:p>
            <a:r>
              <a:rPr lang="en-US" sz="1500" dirty="0" smtClean="0"/>
              <a:t>Wages/Employee Benefits</a:t>
            </a:r>
          </a:p>
          <a:p>
            <a:r>
              <a:rPr lang="en-US" sz="1500" dirty="0" smtClean="0"/>
              <a:t>Equipment Purchases</a:t>
            </a:r>
          </a:p>
          <a:p>
            <a:r>
              <a:rPr lang="en-US" sz="1500" dirty="0" smtClean="0"/>
              <a:t>Office-in-Home Expenses</a:t>
            </a:r>
          </a:p>
          <a:p>
            <a:r>
              <a:rPr lang="en-US" sz="1500" dirty="0" smtClean="0"/>
              <a:t>Anything Else You Can Think Of…</a:t>
            </a:r>
          </a:p>
          <a:p>
            <a:pPr algn="ctr"/>
            <a:r>
              <a:rPr lang="en-US" sz="2500" b="1" dirty="0" smtClean="0"/>
              <a:t>BUT…</a:t>
            </a:r>
          </a:p>
          <a:p>
            <a:endParaRPr lang="en-US" dirty="0"/>
          </a:p>
        </p:txBody>
      </p:sp>
      <p:sp>
        <p:nvSpPr>
          <p:cNvPr id="3" name="Title 2"/>
          <p:cNvSpPr>
            <a:spLocks noGrp="1"/>
          </p:cNvSpPr>
          <p:nvPr>
            <p:ph type="title"/>
          </p:nvPr>
        </p:nvSpPr>
        <p:spPr/>
        <p:txBody>
          <a:bodyPr/>
          <a:lstStyle/>
          <a:p>
            <a:pPr algn="ctr"/>
            <a:r>
              <a:rPr lang="en-US" dirty="0" smtClean="0">
                <a:latin typeface="Californian FB" panose="0207040306080B030204" pitchFamily="18" charset="0"/>
              </a:rPr>
              <a:t>Business Expense Examples</a:t>
            </a:r>
            <a:endParaRPr lang="en-US" dirty="0">
              <a:latin typeface="Californian FB" panose="0207040306080B030204" pitchFamily="18" charset="0"/>
            </a:endParaRPr>
          </a:p>
        </p:txBody>
      </p:sp>
    </p:spTree>
    <p:extLst>
      <p:ext uri="{BB962C8B-B14F-4D97-AF65-F5344CB8AC3E}">
        <p14:creationId xmlns:p14="http://schemas.microsoft.com/office/powerpoint/2010/main" val="2350597945"/>
      </p:ext>
    </p:extLst>
  </p:cSld>
  <p:clrMapOvr>
    <a:masterClrMapping/>
  </p:clrMapOvr>
  <p:transition xmlns:p14="http://schemas.microsoft.com/office/powerpoint/2010/mai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smtClean="0"/>
          </a:p>
          <a:p>
            <a:r>
              <a:rPr lang="en-US" dirty="0" smtClean="0"/>
              <a:t>…</a:t>
            </a:r>
            <a:r>
              <a:rPr lang="en-US" b="1" dirty="0" smtClean="0"/>
              <a:t>only to the extent necessary to produce the income and fully documented.</a:t>
            </a:r>
            <a:endParaRPr lang="en-US" dirty="0" smtClean="0"/>
          </a:p>
        </p:txBody>
      </p:sp>
      <p:sp>
        <p:nvSpPr>
          <p:cNvPr id="3" name="Title 2"/>
          <p:cNvSpPr>
            <a:spLocks noGrp="1"/>
          </p:cNvSpPr>
          <p:nvPr>
            <p:ph type="title"/>
          </p:nvPr>
        </p:nvSpPr>
        <p:spPr/>
        <p:txBody>
          <a:bodyPr/>
          <a:lstStyle/>
          <a:p>
            <a:pPr algn="ctr"/>
            <a:r>
              <a:rPr lang="en-US" dirty="0">
                <a:solidFill>
                  <a:srgbClr val="1F2123"/>
                </a:solidFill>
                <a:latin typeface="Californian FB" panose="0207040306080B030204" pitchFamily="18" charset="0"/>
              </a:rPr>
              <a:t>Business Expense Examples</a:t>
            </a:r>
            <a:endParaRPr lang="en-US" dirty="0"/>
          </a:p>
        </p:txBody>
      </p:sp>
    </p:spTree>
    <p:extLst>
      <p:ext uri="{BB962C8B-B14F-4D97-AF65-F5344CB8AC3E}">
        <p14:creationId xmlns:p14="http://schemas.microsoft.com/office/powerpoint/2010/main" val="2155499555"/>
      </p:ext>
    </p:extLst>
  </p:cSld>
  <p:clrMapOvr>
    <a:masterClrMapping/>
  </p:clrMapOvr>
  <p:transition xmlns:p14="http://schemas.microsoft.com/office/powerpoint/2010/mai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Always reduced by 50%.  No exceptions.</a:t>
            </a:r>
          </a:p>
          <a:p>
            <a:endParaRPr lang="en-US" dirty="0"/>
          </a:p>
          <a:p>
            <a:r>
              <a:rPr lang="en-US" dirty="0" smtClean="0"/>
              <a:t>You must keep every receipt.</a:t>
            </a:r>
          </a:p>
          <a:p>
            <a:endParaRPr lang="en-US" dirty="0"/>
          </a:p>
          <a:p>
            <a:r>
              <a:rPr lang="en-US" dirty="0" smtClean="0"/>
              <a:t>You must write on the receipt who you were with </a:t>
            </a:r>
            <a:r>
              <a:rPr lang="en-US" b="1" i="1" dirty="0" smtClean="0"/>
              <a:t>and the business purpose</a:t>
            </a:r>
            <a:r>
              <a:rPr lang="en-US" dirty="0" smtClean="0"/>
              <a:t>.</a:t>
            </a:r>
          </a:p>
          <a:p>
            <a:endParaRPr lang="en-US" dirty="0" smtClean="0"/>
          </a:p>
          <a:p>
            <a:r>
              <a:rPr lang="en-US" dirty="0" smtClean="0"/>
              <a:t>You cannot deduct memberships in clubs.  Those are considered personal with very few exceptions.</a:t>
            </a:r>
            <a:endParaRPr lang="en-US" dirty="0"/>
          </a:p>
        </p:txBody>
      </p:sp>
      <p:sp>
        <p:nvSpPr>
          <p:cNvPr id="3" name="Title 2"/>
          <p:cNvSpPr>
            <a:spLocks noGrp="1"/>
          </p:cNvSpPr>
          <p:nvPr>
            <p:ph type="title"/>
          </p:nvPr>
        </p:nvSpPr>
        <p:spPr/>
        <p:txBody>
          <a:bodyPr/>
          <a:lstStyle/>
          <a:p>
            <a:pPr algn="ctr"/>
            <a:r>
              <a:rPr lang="en-US" dirty="0" smtClean="0">
                <a:latin typeface="Californian FB" panose="0207040306080B030204" pitchFamily="18" charset="0"/>
              </a:rPr>
              <a:t>Meals &amp; Entertainment</a:t>
            </a:r>
            <a:endParaRPr lang="en-US" dirty="0">
              <a:latin typeface="Californian FB" panose="0207040306080B030204" pitchFamily="18" charset="0"/>
            </a:endParaRPr>
          </a:p>
        </p:txBody>
      </p:sp>
    </p:spTree>
    <p:extLst>
      <p:ext uri="{BB962C8B-B14F-4D97-AF65-F5344CB8AC3E}">
        <p14:creationId xmlns:p14="http://schemas.microsoft.com/office/powerpoint/2010/main" val="3260124106"/>
      </p:ext>
    </p:extLst>
  </p:cSld>
  <p:clrMapOvr>
    <a:masterClrMapping/>
  </p:clrMapOvr>
  <p:transition xmlns:p14="http://schemas.microsoft.com/office/powerpoint/2010/mai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900" dirty="0" smtClean="0"/>
              <a:t>You can deduct business auto expenses by one of two methods:</a:t>
            </a:r>
          </a:p>
          <a:p>
            <a:endParaRPr lang="en-US" sz="1900" dirty="0"/>
          </a:p>
          <a:p>
            <a:pPr lvl="1"/>
            <a:r>
              <a:rPr lang="en-US" sz="1900" dirty="0" smtClean="0"/>
              <a:t>1.  Standard Mileage Rate; </a:t>
            </a:r>
            <a:r>
              <a:rPr lang="en-US" sz="1900" b="1" dirty="0" smtClean="0"/>
              <a:t>OR</a:t>
            </a:r>
            <a:endParaRPr lang="en-US" sz="1900" dirty="0" smtClean="0"/>
          </a:p>
          <a:p>
            <a:pPr lvl="1"/>
            <a:endParaRPr lang="en-US" sz="1900" dirty="0"/>
          </a:p>
          <a:p>
            <a:pPr lvl="1"/>
            <a:r>
              <a:rPr lang="en-US" sz="1900" dirty="0" smtClean="0"/>
              <a:t>2.  Actual Expense Method</a:t>
            </a:r>
          </a:p>
          <a:p>
            <a:pPr lvl="1"/>
            <a:endParaRPr lang="en-US" sz="1900" dirty="0"/>
          </a:p>
          <a:p>
            <a:pPr marL="392113" lvl="1" indent="0">
              <a:buNone/>
            </a:pPr>
            <a:r>
              <a:rPr lang="en-US" sz="1900" dirty="0" smtClean="0"/>
              <a:t>For either method, </a:t>
            </a:r>
            <a:r>
              <a:rPr lang="en-US" sz="1900" b="1" i="1" dirty="0" smtClean="0"/>
              <a:t>you must keep a mileage log.  </a:t>
            </a:r>
            <a:r>
              <a:rPr lang="en-US" sz="1900" dirty="0" smtClean="0"/>
              <a:t>The mileage log must contain the date, the beginning and ending mileage, the destination(s), the client(s) in question, </a:t>
            </a:r>
            <a:r>
              <a:rPr lang="en-US" sz="1900" b="1" i="1" dirty="0" smtClean="0"/>
              <a:t>and the business purpose. </a:t>
            </a:r>
          </a:p>
          <a:p>
            <a:pPr marL="392113" lvl="1" indent="0">
              <a:buNone/>
            </a:pPr>
            <a:endParaRPr lang="en-US" sz="1900" b="1" i="1" dirty="0"/>
          </a:p>
          <a:p>
            <a:pPr marL="392113" lvl="1" indent="0">
              <a:buNone/>
            </a:pPr>
            <a:r>
              <a:rPr lang="en-US" sz="1900" dirty="0" smtClean="0"/>
              <a:t>Although you’re not required to stay with the same method, it’s almost always best to </a:t>
            </a:r>
            <a:r>
              <a:rPr lang="en-US" sz="1900" dirty="0"/>
              <a:t>remain with that method for the business life of the auto</a:t>
            </a:r>
            <a:r>
              <a:rPr lang="en-US" sz="1900" dirty="0" smtClean="0"/>
              <a:t>.  There are definite exceptions to this.</a:t>
            </a:r>
            <a:endParaRPr lang="en-US" sz="1900" dirty="0"/>
          </a:p>
          <a:p>
            <a:pPr marL="392113" lvl="1" indent="0">
              <a:buNone/>
            </a:pPr>
            <a:endParaRPr lang="en-US" sz="2000" dirty="0"/>
          </a:p>
        </p:txBody>
      </p:sp>
      <p:sp>
        <p:nvSpPr>
          <p:cNvPr id="3" name="Title 2"/>
          <p:cNvSpPr>
            <a:spLocks noGrp="1"/>
          </p:cNvSpPr>
          <p:nvPr>
            <p:ph type="title"/>
          </p:nvPr>
        </p:nvSpPr>
        <p:spPr/>
        <p:txBody>
          <a:bodyPr/>
          <a:lstStyle/>
          <a:p>
            <a:pPr algn="ctr"/>
            <a:r>
              <a:rPr lang="en-US" dirty="0" smtClean="0">
                <a:latin typeface="Californian FB" panose="0207040306080B030204" pitchFamily="18" charset="0"/>
              </a:rPr>
              <a:t>Auto Expense</a:t>
            </a:r>
            <a:endParaRPr lang="en-US" dirty="0">
              <a:latin typeface="Californian FB" panose="0207040306080B030204" pitchFamily="18" charset="0"/>
            </a:endParaRPr>
          </a:p>
        </p:txBody>
      </p:sp>
    </p:spTree>
    <p:extLst>
      <p:ext uri="{BB962C8B-B14F-4D97-AF65-F5344CB8AC3E}">
        <p14:creationId xmlns:p14="http://schemas.microsoft.com/office/powerpoint/2010/main" val="1195707489"/>
      </p:ext>
    </p:extLst>
  </p:cSld>
  <p:clrMapOvr>
    <a:masterClrMapping/>
  </p:clrMapOvr>
  <p:transition xmlns:p14="http://schemas.microsoft.com/office/powerpoint/2010/mai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2014 Standard Mileage Rate (SMR) is $.56/mile.</a:t>
            </a:r>
          </a:p>
          <a:p>
            <a:endParaRPr lang="en-US" dirty="0"/>
          </a:p>
          <a:p>
            <a:r>
              <a:rPr lang="en-US" dirty="0" smtClean="0"/>
              <a:t>2015 Standard Mileage Rate (SMR) is $.57.5/mile.</a:t>
            </a:r>
          </a:p>
          <a:p>
            <a:endParaRPr lang="en-US" dirty="0"/>
          </a:p>
          <a:p>
            <a:r>
              <a:rPr lang="en-US" dirty="0" smtClean="0"/>
              <a:t>If John chooses the SMR, and his 2014 business miles are 8,703, his deduction for 2014 is $4,874.  For 2015, the same mileage would convert to $5,004.</a:t>
            </a:r>
            <a:endParaRPr lang="en-US" dirty="0"/>
          </a:p>
        </p:txBody>
      </p:sp>
      <p:sp>
        <p:nvSpPr>
          <p:cNvPr id="3" name="Title 2"/>
          <p:cNvSpPr>
            <a:spLocks noGrp="1"/>
          </p:cNvSpPr>
          <p:nvPr>
            <p:ph type="title"/>
          </p:nvPr>
        </p:nvSpPr>
        <p:spPr/>
        <p:txBody>
          <a:bodyPr>
            <a:normAutofit fontScale="90000"/>
          </a:bodyPr>
          <a:lstStyle/>
          <a:p>
            <a:pPr algn="ctr"/>
            <a:r>
              <a:rPr lang="en-US" dirty="0">
                <a:solidFill>
                  <a:srgbClr val="1F2123"/>
                </a:solidFill>
                <a:latin typeface="Californian FB" panose="0207040306080B030204" pitchFamily="18" charset="0"/>
              </a:rPr>
              <a:t>Auto </a:t>
            </a:r>
            <a:r>
              <a:rPr lang="en-US" dirty="0" smtClean="0">
                <a:solidFill>
                  <a:srgbClr val="1F2123"/>
                </a:solidFill>
                <a:latin typeface="Californian FB" panose="0207040306080B030204" pitchFamily="18" charset="0"/>
              </a:rPr>
              <a:t>Expense</a:t>
            </a:r>
            <a:br>
              <a:rPr lang="en-US" dirty="0" smtClean="0">
                <a:solidFill>
                  <a:srgbClr val="1F2123"/>
                </a:solidFill>
                <a:latin typeface="Californian FB" panose="0207040306080B030204" pitchFamily="18" charset="0"/>
              </a:rPr>
            </a:br>
            <a:r>
              <a:rPr lang="en-US" dirty="0" smtClean="0">
                <a:solidFill>
                  <a:srgbClr val="1F2123"/>
                </a:solidFill>
                <a:latin typeface="Californian FB" panose="0207040306080B030204" pitchFamily="18" charset="0"/>
              </a:rPr>
              <a:t>Standard Mileage Rate</a:t>
            </a:r>
            <a:endParaRPr lang="en-US" dirty="0"/>
          </a:p>
        </p:txBody>
      </p:sp>
    </p:spTree>
    <p:extLst>
      <p:ext uri="{BB962C8B-B14F-4D97-AF65-F5344CB8AC3E}">
        <p14:creationId xmlns:p14="http://schemas.microsoft.com/office/powerpoint/2010/main" val="3731987668"/>
      </p:ext>
    </p:extLst>
  </p:cSld>
  <p:clrMapOvr>
    <a:masterClrMapping/>
  </p:clrMapOvr>
  <p:transition xmlns:p14="http://schemas.microsoft.com/office/powerpoint/2010/mai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65760" indent="-256032" fontAlgn="auto">
              <a:spcAft>
                <a:spcPts val="0"/>
              </a:spcAft>
              <a:buFont typeface="Wingdings 3"/>
              <a:buChar char=""/>
              <a:defRPr/>
            </a:pPr>
            <a:endParaRPr lang="en-US" dirty="0" smtClean="0"/>
          </a:p>
          <a:p>
            <a:pPr marL="365760" indent="-256032" fontAlgn="auto">
              <a:spcAft>
                <a:spcPts val="0"/>
              </a:spcAft>
              <a:buFont typeface="Wingdings 3"/>
              <a:buChar char=""/>
              <a:defRPr/>
            </a:pPr>
            <a:endParaRPr lang="en-US" dirty="0"/>
          </a:p>
          <a:p>
            <a:pPr marL="365760" indent="-256032" fontAlgn="auto">
              <a:spcAft>
                <a:spcPts val="0"/>
              </a:spcAft>
              <a:buFont typeface="Wingdings 3"/>
              <a:buChar char=""/>
              <a:defRPr/>
            </a:pPr>
            <a:endParaRPr lang="en-US" dirty="0" smtClean="0"/>
          </a:p>
          <a:p>
            <a:pPr marL="365760" indent="-256032" fontAlgn="auto">
              <a:spcAft>
                <a:spcPts val="0"/>
              </a:spcAft>
              <a:buFont typeface="Wingdings 3"/>
              <a:buChar char=""/>
              <a:defRPr/>
            </a:pPr>
            <a:endParaRPr lang="en-US" dirty="0"/>
          </a:p>
          <a:p>
            <a:pPr marL="365760" indent="-256032" fontAlgn="auto">
              <a:spcAft>
                <a:spcPts val="0"/>
              </a:spcAft>
              <a:buFont typeface="Wingdings 3"/>
              <a:buChar char=""/>
              <a:defRPr/>
            </a:pPr>
            <a:endParaRPr lang="en-US" sz="1900" dirty="0" smtClean="0"/>
          </a:p>
          <a:p>
            <a:pPr marL="365760" indent="-256032" fontAlgn="auto">
              <a:spcAft>
                <a:spcPts val="0"/>
              </a:spcAft>
              <a:buFont typeface="Wingdings 3"/>
              <a:buChar char=""/>
              <a:defRPr/>
            </a:pPr>
            <a:endParaRPr lang="en-US" sz="1900" dirty="0" smtClean="0"/>
          </a:p>
          <a:p>
            <a:pPr marL="365760" indent="-256032" fontAlgn="auto">
              <a:spcAft>
                <a:spcPts val="0"/>
              </a:spcAft>
              <a:buFont typeface="Wingdings 3"/>
              <a:buChar char=""/>
              <a:defRPr/>
            </a:pPr>
            <a:endParaRPr lang="en-US" sz="1900" dirty="0"/>
          </a:p>
          <a:p>
            <a:pPr marL="365760" indent="-256032" fontAlgn="auto">
              <a:spcAft>
                <a:spcPts val="0"/>
              </a:spcAft>
              <a:buFont typeface="Wingdings 3"/>
              <a:buChar char=""/>
              <a:defRPr/>
            </a:pPr>
            <a:r>
              <a:rPr lang="en-US" sz="1900" dirty="0" smtClean="0"/>
              <a:t>And </a:t>
            </a:r>
            <a:r>
              <a:rPr lang="en-US" sz="1900" dirty="0"/>
              <a:t>here are a few related points:</a:t>
            </a:r>
          </a:p>
          <a:p>
            <a:pPr marL="621792" lvl="1" fontAlgn="auto">
              <a:spcBef>
                <a:spcPts val="324"/>
              </a:spcBef>
              <a:spcAft>
                <a:spcPts val="0"/>
              </a:spcAft>
              <a:buFont typeface="Verdana"/>
              <a:buChar char="◦"/>
              <a:defRPr/>
            </a:pPr>
            <a:r>
              <a:rPr lang="en-US" sz="1500" dirty="0"/>
              <a:t>The personal and </a:t>
            </a:r>
            <a:r>
              <a:rPr lang="en-US" sz="1500" dirty="0" smtClean="0"/>
              <a:t>dependent </a:t>
            </a:r>
            <a:r>
              <a:rPr lang="en-US" sz="1500" dirty="0"/>
              <a:t>exemption </a:t>
            </a:r>
            <a:r>
              <a:rPr lang="en-US" sz="1500" dirty="0" smtClean="0"/>
              <a:t>is $3,950</a:t>
            </a:r>
            <a:endParaRPr lang="en-US" sz="1500" dirty="0"/>
          </a:p>
          <a:p>
            <a:pPr marL="621792" lvl="1" fontAlgn="auto">
              <a:spcBef>
                <a:spcPts val="324"/>
              </a:spcBef>
              <a:spcAft>
                <a:spcPts val="0"/>
              </a:spcAft>
              <a:buFont typeface="Verdana"/>
              <a:buChar char="◦"/>
              <a:defRPr/>
            </a:pPr>
            <a:r>
              <a:rPr lang="en-US" sz="1500" dirty="0"/>
              <a:t>The standard deduction for married filing jointly </a:t>
            </a:r>
            <a:r>
              <a:rPr lang="en-US" sz="1500" dirty="0" smtClean="0"/>
              <a:t>is $12,400</a:t>
            </a:r>
            <a:endParaRPr lang="en-US" sz="1500" dirty="0"/>
          </a:p>
          <a:p>
            <a:pPr marL="621792" lvl="1" fontAlgn="auto">
              <a:spcBef>
                <a:spcPts val="324"/>
              </a:spcBef>
              <a:spcAft>
                <a:spcPts val="0"/>
              </a:spcAft>
              <a:buFont typeface="Verdana"/>
              <a:buChar char="◦"/>
              <a:defRPr/>
            </a:pPr>
            <a:r>
              <a:rPr lang="en-US" sz="1500" dirty="0"/>
              <a:t>The standard deduction for singles </a:t>
            </a:r>
            <a:r>
              <a:rPr lang="en-US" sz="1500" dirty="0" smtClean="0"/>
              <a:t>is $6,200</a:t>
            </a:r>
            <a:endParaRPr lang="en-US" sz="1500" dirty="0"/>
          </a:p>
          <a:p>
            <a:pPr marL="365760" indent="-256032" fontAlgn="auto">
              <a:spcAft>
                <a:spcPts val="0"/>
              </a:spcAft>
              <a:buFont typeface="Wingdings 3"/>
              <a:buChar char=""/>
              <a:defRPr/>
            </a:pPr>
            <a:endParaRPr lang="en-US" dirty="0"/>
          </a:p>
        </p:txBody>
      </p:sp>
      <p:sp>
        <p:nvSpPr>
          <p:cNvPr id="2" name="Title 1"/>
          <p:cNvSpPr>
            <a:spLocks noGrp="1"/>
          </p:cNvSpPr>
          <p:nvPr>
            <p:ph type="title"/>
          </p:nvPr>
        </p:nvSpPr>
        <p:spPr/>
        <p:txBody>
          <a:bodyPr>
            <a:normAutofit fontScale="90000"/>
          </a:bodyPr>
          <a:lstStyle/>
          <a:p>
            <a:pPr algn="ctr" fontAlgn="auto">
              <a:spcAft>
                <a:spcPts val="0"/>
              </a:spcAft>
              <a:defRPr/>
            </a:pPr>
            <a:r>
              <a:rPr lang="en-US" dirty="0" smtClean="0">
                <a:latin typeface="Californian FB" pitchFamily="18" charset="0"/>
              </a:rPr>
              <a:t>Tax Brackets for Tax Year 2014	</a:t>
            </a:r>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1556731379"/>
              </p:ext>
            </p:extLst>
          </p:nvPr>
        </p:nvGraphicFramePr>
        <p:xfrm>
          <a:off x="1295400" y="1524000"/>
          <a:ext cx="6553200" cy="2438400"/>
        </p:xfrm>
        <a:graphic>
          <a:graphicData uri="http://schemas.openxmlformats.org/drawingml/2006/table">
            <a:tbl>
              <a:tblPr firstRow="1" firstCol="1" bandRow="1">
                <a:tableStyleId>{B301B821-A1FF-4177-AEE7-76D212191A09}</a:tableStyleId>
              </a:tblPr>
              <a:tblGrid>
                <a:gridCol w="2184400"/>
                <a:gridCol w="2184400"/>
                <a:gridCol w="2184400"/>
              </a:tblGrid>
              <a:tr h="304800">
                <a:tc>
                  <a:txBody>
                    <a:bodyPr/>
                    <a:lstStyle/>
                    <a:p>
                      <a:pPr marL="0" marR="0" algn="ctr">
                        <a:lnSpc>
                          <a:spcPct val="115000"/>
                        </a:lnSpc>
                        <a:spcBef>
                          <a:spcPts val="0"/>
                        </a:spcBef>
                        <a:spcAft>
                          <a:spcPts val="0"/>
                        </a:spcAft>
                      </a:pPr>
                      <a:r>
                        <a:rPr lang="en-US" sz="1200" dirty="0">
                          <a:effectLst/>
                        </a:rPr>
                        <a:t>Tax Bracket</a:t>
                      </a:r>
                      <a:endParaRPr lang="en-US" sz="1100" dirty="0">
                        <a:effectLst/>
                        <a:latin typeface="Calibri"/>
                        <a:ea typeface="Calibri"/>
                        <a:cs typeface="Times New Roman"/>
                      </a:endParaRPr>
                    </a:p>
                  </a:txBody>
                  <a:tcPr marL="28575" marR="28575" marT="28575" marB="28575" anchor="ctr"/>
                </a:tc>
                <a:tc>
                  <a:txBody>
                    <a:bodyPr/>
                    <a:lstStyle/>
                    <a:p>
                      <a:pPr marL="0" marR="0" algn="ctr">
                        <a:lnSpc>
                          <a:spcPct val="115000"/>
                        </a:lnSpc>
                        <a:spcBef>
                          <a:spcPts val="0"/>
                        </a:spcBef>
                        <a:spcAft>
                          <a:spcPts val="0"/>
                        </a:spcAft>
                      </a:pPr>
                      <a:r>
                        <a:rPr lang="en-US" sz="1200" dirty="0">
                          <a:effectLst/>
                        </a:rPr>
                        <a:t>Married Filing Jointly</a:t>
                      </a:r>
                      <a:endParaRPr lang="en-US" sz="1100" dirty="0">
                        <a:effectLst/>
                        <a:latin typeface="Calibri"/>
                        <a:ea typeface="Calibri"/>
                        <a:cs typeface="Times New Roman"/>
                      </a:endParaRPr>
                    </a:p>
                  </a:txBody>
                  <a:tcPr marL="28575" marR="28575" marT="28575" marB="28575" anchor="ctr"/>
                </a:tc>
                <a:tc>
                  <a:txBody>
                    <a:bodyPr/>
                    <a:lstStyle/>
                    <a:p>
                      <a:pPr marL="0" marR="0" algn="ctr">
                        <a:lnSpc>
                          <a:spcPct val="115000"/>
                        </a:lnSpc>
                        <a:spcBef>
                          <a:spcPts val="0"/>
                        </a:spcBef>
                        <a:spcAft>
                          <a:spcPts val="0"/>
                        </a:spcAft>
                      </a:pPr>
                      <a:r>
                        <a:rPr lang="en-US" sz="1200" dirty="0">
                          <a:effectLst/>
                        </a:rPr>
                        <a:t>Single</a:t>
                      </a:r>
                      <a:endParaRPr lang="en-US" sz="1100" dirty="0">
                        <a:effectLst/>
                        <a:latin typeface="Calibri"/>
                        <a:ea typeface="Calibri"/>
                        <a:cs typeface="Times New Roman"/>
                      </a:endParaRPr>
                    </a:p>
                  </a:txBody>
                  <a:tcPr marL="28575" marR="28575" marT="28575" marB="28575" anchor="ctr"/>
                </a:tc>
              </a:tr>
              <a:tr h="304800">
                <a:tc>
                  <a:txBody>
                    <a:bodyPr/>
                    <a:lstStyle/>
                    <a:p>
                      <a:pPr marL="0" marR="0">
                        <a:lnSpc>
                          <a:spcPct val="115000"/>
                        </a:lnSpc>
                        <a:spcBef>
                          <a:spcPts val="0"/>
                        </a:spcBef>
                        <a:spcAft>
                          <a:spcPts val="0"/>
                        </a:spcAft>
                      </a:pPr>
                      <a:r>
                        <a:rPr lang="en-US" sz="1200" dirty="0">
                          <a:effectLst/>
                        </a:rPr>
                        <a:t>10% Bracket</a:t>
                      </a:r>
                      <a:endParaRPr lang="en-US" sz="1100" dirty="0">
                        <a:effectLst/>
                        <a:latin typeface="Calibri"/>
                        <a:ea typeface="Calibri"/>
                        <a:cs typeface="Times New Roman"/>
                      </a:endParaRPr>
                    </a:p>
                  </a:txBody>
                  <a:tcPr marL="28575" marR="28575" marT="28575" marB="28575" anchor="ctr"/>
                </a:tc>
                <a:tc>
                  <a:txBody>
                    <a:bodyPr/>
                    <a:lstStyle/>
                    <a:p>
                      <a:pPr marL="0" marR="0">
                        <a:lnSpc>
                          <a:spcPct val="115000"/>
                        </a:lnSpc>
                        <a:spcBef>
                          <a:spcPts val="0"/>
                        </a:spcBef>
                        <a:spcAft>
                          <a:spcPts val="0"/>
                        </a:spcAft>
                      </a:pPr>
                      <a:r>
                        <a:rPr lang="en-US" sz="1200" dirty="0">
                          <a:effectLst/>
                        </a:rPr>
                        <a:t>$0 – $</a:t>
                      </a:r>
                      <a:r>
                        <a:rPr lang="en-US" sz="1200" dirty="0" smtClean="0">
                          <a:effectLst/>
                        </a:rPr>
                        <a:t>18,150</a:t>
                      </a:r>
                      <a:endParaRPr lang="en-US" sz="1100" dirty="0">
                        <a:effectLst/>
                        <a:latin typeface="Calibri"/>
                        <a:ea typeface="Calibri"/>
                        <a:cs typeface="Times New Roman"/>
                      </a:endParaRPr>
                    </a:p>
                  </a:txBody>
                  <a:tcPr marL="28575" marR="28575" marT="28575" marB="28575" anchor="ctr"/>
                </a:tc>
                <a:tc>
                  <a:txBody>
                    <a:bodyPr/>
                    <a:lstStyle/>
                    <a:p>
                      <a:pPr marL="0" marR="0">
                        <a:lnSpc>
                          <a:spcPct val="115000"/>
                        </a:lnSpc>
                        <a:spcBef>
                          <a:spcPts val="0"/>
                        </a:spcBef>
                        <a:spcAft>
                          <a:spcPts val="0"/>
                        </a:spcAft>
                      </a:pPr>
                      <a:r>
                        <a:rPr lang="en-US" sz="1200" dirty="0">
                          <a:effectLst/>
                        </a:rPr>
                        <a:t>$0 – </a:t>
                      </a:r>
                      <a:r>
                        <a:rPr lang="en-US" sz="1200" dirty="0" smtClean="0">
                          <a:effectLst/>
                        </a:rPr>
                        <a:t>$9,075</a:t>
                      </a:r>
                      <a:endParaRPr lang="en-US" sz="1100" dirty="0">
                        <a:effectLst/>
                        <a:latin typeface="Calibri"/>
                        <a:ea typeface="Calibri"/>
                        <a:cs typeface="Times New Roman"/>
                      </a:endParaRPr>
                    </a:p>
                  </a:txBody>
                  <a:tcPr marL="28575" marR="28575" marT="28575" marB="28575" anchor="ctr"/>
                </a:tc>
              </a:tr>
              <a:tr h="304800">
                <a:tc>
                  <a:txBody>
                    <a:bodyPr/>
                    <a:lstStyle/>
                    <a:p>
                      <a:pPr marL="0" marR="0">
                        <a:lnSpc>
                          <a:spcPct val="115000"/>
                        </a:lnSpc>
                        <a:spcBef>
                          <a:spcPts val="0"/>
                        </a:spcBef>
                        <a:spcAft>
                          <a:spcPts val="0"/>
                        </a:spcAft>
                      </a:pPr>
                      <a:r>
                        <a:rPr lang="en-US" sz="1200" dirty="0">
                          <a:effectLst/>
                        </a:rPr>
                        <a:t>15% Bracket</a:t>
                      </a:r>
                      <a:endParaRPr lang="en-US" sz="1100" dirty="0">
                        <a:effectLst/>
                        <a:latin typeface="Calibri"/>
                        <a:ea typeface="Calibri"/>
                        <a:cs typeface="Times New Roman"/>
                      </a:endParaRPr>
                    </a:p>
                  </a:txBody>
                  <a:tcPr marL="28575" marR="28575" marT="28575" marB="28575" anchor="ctr"/>
                </a:tc>
                <a:tc>
                  <a:txBody>
                    <a:bodyPr/>
                    <a:lstStyle/>
                    <a:p>
                      <a:pPr marL="0" marR="0">
                        <a:lnSpc>
                          <a:spcPct val="115000"/>
                        </a:lnSpc>
                        <a:spcBef>
                          <a:spcPts val="0"/>
                        </a:spcBef>
                        <a:spcAft>
                          <a:spcPts val="0"/>
                        </a:spcAft>
                      </a:pPr>
                      <a:r>
                        <a:rPr lang="en-US" sz="1200" dirty="0">
                          <a:effectLst/>
                        </a:rPr>
                        <a:t>$</a:t>
                      </a:r>
                      <a:r>
                        <a:rPr lang="en-US" sz="1200" dirty="0" smtClean="0">
                          <a:effectLst/>
                        </a:rPr>
                        <a:t>18,151 </a:t>
                      </a:r>
                      <a:r>
                        <a:rPr lang="en-US" sz="1200" dirty="0">
                          <a:effectLst/>
                        </a:rPr>
                        <a:t>– $</a:t>
                      </a:r>
                      <a:r>
                        <a:rPr lang="en-US" sz="1200" dirty="0" smtClean="0">
                          <a:effectLst/>
                        </a:rPr>
                        <a:t>73,800</a:t>
                      </a:r>
                      <a:endParaRPr lang="en-US" sz="1100" dirty="0">
                        <a:effectLst/>
                        <a:latin typeface="Calibri"/>
                        <a:ea typeface="Calibri"/>
                        <a:cs typeface="Times New Roman"/>
                      </a:endParaRPr>
                    </a:p>
                  </a:txBody>
                  <a:tcPr marL="28575" marR="28575" marT="28575" marB="28575" anchor="ctr"/>
                </a:tc>
                <a:tc>
                  <a:txBody>
                    <a:bodyPr/>
                    <a:lstStyle/>
                    <a:p>
                      <a:pPr marL="0" marR="0">
                        <a:lnSpc>
                          <a:spcPct val="115000"/>
                        </a:lnSpc>
                        <a:spcBef>
                          <a:spcPts val="0"/>
                        </a:spcBef>
                        <a:spcAft>
                          <a:spcPts val="0"/>
                        </a:spcAft>
                      </a:pPr>
                      <a:r>
                        <a:rPr lang="en-US" sz="1200" dirty="0" smtClean="0">
                          <a:effectLst/>
                        </a:rPr>
                        <a:t>$9,076 </a:t>
                      </a:r>
                      <a:r>
                        <a:rPr lang="en-US" sz="1200" dirty="0">
                          <a:effectLst/>
                        </a:rPr>
                        <a:t>– $</a:t>
                      </a:r>
                      <a:r>
                        <a:rPr lang="en-US" sz="1200" dirty="0" smtClean="0">
                          <a:effectLst/>
                        </a:rPr>
                        <a:t>36,900</a:t>
                      </a:r>
                      <a:endParaRPr lang="en-US" sz="1100" dirty="0">
                        <a:effectLst/>
                        <a:latin typeface="Calibri"/>
                        <a:ea typeface="Calibri"/>
                        <a:cs typeface="Times New Roman"/>
                      </a:endParaRPr>
                    </a:p>
                  </a:txBody>
                  <a:tcPr marL="28575" marR="28575" marT="28575" marB="28575" anchor="ctr"/>
                </a:tc>
              </a:tr>
              <a:tr h="304800">
                <a:tc>
                  <a:txBody>
                    <a:bodyPr/>
                    <a:lstStyle/>
                    <a:p>
                      <a:pPr marL="0" marR="0">
                        <a:lnSpc>
                          <a:spcPct val="115000"/>
                        </a:lnSpc>
                        <a:spcBef>
                          <a:spcPts val="0"/>
                        </a:spcBef>
                        <a:spcAft>
                          <a:spcPts val="0"/>
                        </a:spcAft>
                      </a:pPr>
                      <a:r>
                        <a:rPr lang="en-US" sz="1200" dirty="0">
                          <a:effectLst/>
                        </a:rPr>
                        <a:t>25% Bracket</a:t>
                      </a:r>
                      <a:endParaRPr lang="en-US" sz="1100" dirty="0">
                        <a:effectLst/>
                        <a:latin typeface="Calibri"/>
                        <a:ea typeface="Calibri"/>
                        <a:cs typeface="Times New Roman"/>
                      </a:endParaRPr>
                    </a:p>
                  </a:txBody>
                  <a:tcPr marL="28575" marR="28575" marT="28575" marB="28575" anchor="ctr"/>
                </a:tc>
                <a:tc>
                  <a:txBody>
                    <a:bodyPr/>
                    <a:lstStyle/>
                    <a:p>
                      <a:pPr marL="0" marR="0">
                        <a:lnSpc>
                          <a:spcPct val="115000"/>
                        </a:lnSpc>
                        <a:spcBef>
                          <a:spcPts val="0"/>
                        </a:spcBef>
                        <a:spcAft>
                          <a:spcPts val="0"/>
                        </a:spcAft>
                      </a:pPr>
                      <a:r>
                        <a:rPr lang="en-US" sz="1200" dirty="0">
                          <a:effectLst/>
                        </a:rPr>
                        <a:t>$</a:t>
                      </a:r>
                      <a:r>
                        <a:rPr lang="en-US" sz="1200" dirty="0" smtClean="0">
                          <a:effectLst/>
                        </a:rPr>
                        <a:t>73,801 </a:t>
                      </a:r>
                      <a:r>
                        <a:rPr lang="en-US" sz="1200" dirty="0">
                          <a:effectLst/>
                        </a:rPr>
                        <a:t>– $</a:t>
                      </a:r>
                      <a:r>
                        <a:rPr lang="en-US" sz="1200" dirty="0" smtClean="0">
                          <a:effectLst/>
                        </a:rPr>
                        <a:t>148,850</a:t>
                      </a:r>
                      <a:endParaRPr lang="en-US" sz="1100" dirty="0">
                        <a:effectLst/>
                        <a:latin typeface="Calibri"/>
                        <a:ea typeface="Calibri"/>
                        <a:cs typeface="Times New Roman"/>
                      </a:endParaRPr>
                    </a:p>
                  </a:txBody>
                  <a:tcPr marL="28575" marR="28575" marT="28575" marB="28575" anchor="ctr"/>
                </a:tc>
                <a:tc>
                  <a:txBody>
                    <a:bodyPr/>
                    <a:lstStyle/>
                    <a:p>
                      <a:pPr marL="0" marR="0">
                        <a:lnSpc>
                          <a:spcPct val="115000"/>
                        </a:lnSpc>
                        <a:spcBef>
                          <a:spcPts val="0"/>
                        </a:spcBef>
                        <a:spcAft>
                          <a:spcPts val="0"/>
                        </a:spcAft>
                      </a:pPr>
                      <a:r>
                        <a:rPr lang="en-US" sz="1200" dirty="0">
                          <a:effectLst/>
                        </a:rPr>
                        <a:t>$</a:t>
                      </a:r>
                      <a:r>
                        <a:rPr lang="en-US" sz="1200" dirty="0" smtClean="0">
                          <a:effectLst/>
                        </a:rPr>
                        <a:t>36,901 </a:t>
                      </a:r>
                      <a:r>
                        <a:rPr lang="en-US" sz="1200" dirty="0">
                          <a:effectLst/>
                        </a:rPr>
                        <a:t>– </a:t>
                      </a:r>
                      <a:r>
                        <a:rPr lang="en-US" sz="1200" dirty="0" smtClean="0">
                          <a:effectLst/>
                        </a:rPr>
                        <a:t>$89,350</a:t>
                      </a:r>
                      <a:endParaRPr lang="en-US" sz="1100" dirty="0">
                        <a:effectLst/>
                        <a:latin typeface="Calibri"/>
                        <a:ea typeface="Calibri"/>
                        <a:cs typeface="Times New Roman"/>
                      </a:endParaRPr>
                    </a:p>
                  </a:txBody>
                  <a:tcPr marL="28575" marR="28575" marT="28575" marB="28575" anchor="ctr"/>
                </a:tc>
              </a:tr>
              <a:tr h="304800">
                <a:tc>
                  <a:txBody>
                    <a:bodyPr/>
                    <a:lstStyle/>
                    <a:p>
                      <a:pPr marL="0" marR="0">
                        <a:lnSpc>
                          <a:spcPct val="115000"/>
                        </a:lnSpc>
                        <a:spcBef>
                          <a:spcPts val="0"/>
                        </a:spcBef>
                        <a:spcAft>
                          <a:spcPts val="0"/>
                        </a:spcAft>
                      </a:pPr>
                      <a:r>
                        <a:rPr lang="en-US" sz="1200" dirty="0">
                          <a:effectLst/>
                        </a:rPr>
                        <a:t>28% Bracket</a:t>
                      </a:r>
                      <a:endParaRPr lang="en-US" sz="1100" dirty="0">
                        <a:effectLst/>
                        <a:latin typeface="Calibri"/>
                        <a:ea typeface="Calibri"/>
                        <a:cs typeface="Times New Roman"/>
                      </a:endParaRPr>
                    </a:p>
                  </a:txBody>
                  <a:tcPr marL="28575" marR="28575" marT="28575" marB="28575" anchor="ctr"/>
                </a:tc>
                <a:tc>
                  <a:txBody>
                    <a:bodyPr/>
                    <a:lstStyle/>
                    <a:p>
                      <a:pPr marL="0" marR="0">
                        <a:lnSpc>
                          <a:spcPct val="115000"/>
                        </a:lnSpc>
                        <a:spcBef>
                          <a:spcPts val="0"/>
                        </a:spcBef>
                        <a:spcAft>
                          <a:spcPts val="0"/>
                        </a:spcAft>
                      </a:pPr>
                      <a:r>
                        <a:rPr lang="en-US" sz="1200" dirty="0">
                          <a:effectLst/>
                        </a:rPr>
                        <a:t>$</a:t>
                      </a:r>
                      <a:r>
                        <a:rPr lang="en-US" sz="1200" dirty="0" smtClean="0">
                          <a:effectLst/>
                        </a:rPr>
                        <a:t>148,851 </a:t>
                      </a:r>
                      <a:r>
                        <a:rPr lang="en-US" sz="1200" dirty="0">
                          <a:effectLst/>
                        </a:rPr>
                        <a:t>– $</a:t>
                      </a:r>
                      <a:r>
                        <a:rPr lang="en-US" sz="1200" dirty="0" smtClean="0">
                          <a:effectLst/>
                        </a:rPr>
                        <a:t>226,850</a:t>
                      </a:r>
                      <a:endParaRPr lang="en-US" sz="1100" dirty="0">
                        <a:effectLst/>
                        <a:latin typeface="Calibri"/>
                        <a:ea typeface="Calibri"/>
                        <a:cs typeface="Times New Roman"/>
                      </a:endParaRPr>
                    </a:p>
                  </a:txBody>
                  <a:tcPr marL="28575" marR="28575" marT="28575" marB="28575" anchor="ctr"/>
                </a:tc>
                <a:tc>
                  <a:txBody>
                    <a:bodyPr/>
                    <a:lstStyle/>
                    <a:p>
                      <a:pPr marL="0" marR="0">
                        <a:lnSpc>
                          <a:spcPct val="115000"/>
                        </a:lnSpc>
                        <a:spcBef>
                          <a:spcPts val="0"/>
                        </a:spcBef>
                        <a:spcAft>
                          <a:spcPts val="0"/>
                        </a:spcAft>
                      </a:pPr>
                      <a:r>
                        <a:rPr lang="en-US" sz="1200" dirty="0" smtClean="0">
                          <a:effectLst/>
                        </a:rPr>
                        <a:t>$89,351– $186,350</a:t>
                      </a:r>
                      <a:endParaRPr lang="en-US" sz="1100" dirty="0">
                        <a:effectLst/>
                        <a:latin typeface="Calibri"/>
                        <a:ea typeface="Calibri"/>
                        <a:cs typeface="Times New Roman"/>
                      </a:endParaRPr>
                    </a:p>
                  </a:txBody>
                  <a:tcPr marL="28575" marR="28575" marT="28575" marB="28575" anchor="ctr"/>
                </a:tc>
              </a:tr>
              <a:tr h="304800">
                <a:tc>
                  <a:txBody>
                    <a:bodyPr/>
                    <a:lstStyle/>
                    <a:p>
                      <a:pPr marL="0" marR="0">
                        <a:lnSpc>
                          <a:spcPct val="115000"/>
                        </a:lnSpc>
                        <a:spcBef>
                          <a:spcPts val="0"/>
                        </a:spcBef>
                        <a:spcAft>
                          <a:spcPts val="0"/>
                        </a:spcAft>
                      </a:pPr>
                      <a:r>
                        <a:rPr lang="en-US" sz="1200" dirty="0">
                          <a:effectLst/>
                        </a:rPr>
                        <a:t>33% Bracket</a:t>
                      </a:r>
                      <a:endParaRPr lang="en-US" sz="1100" dirty="0">
                        <a:effectLst/>
                        <a:latin typeface="Calibri"/>
                        <a:ea typeface="Calibri"/>
                        <a:cs typeface="Times New Roman"/>
                      </a:endParaRPr>
                    </a:p>
                  </a:txBody>
                  <a:tcPr marL="28575" marR="28575" marT="28575" marB="28575" anchor="ctr"/>
                </a:tc>
                <a:tc>
                  <a:txBody>
                    <a:bodyPr/>
                    <a:lstStyle/>
                    <a:p>
                      <a:pPr marL="0" marR="0">
                        <a:lnSpc>
                          <a:spcPct val="115000"/>
                        </a:lnSpc>
                        <a:spcBef>
                          <a:spcPts val="0"/>
                        </a:spcBef>
                        <a:spcAft>
                          <a:spcPts val="0"/>
                        </a:spcAft>
                      </a:pPr>
                      <a:r>
                        <a:rPr lang="en-US" sz="1200" dirty="0">
                          <a:effectLst/>
                        </a:rPr>
                        <a:t>$</a:t>
                      </a:r>
                      <a:r>
                        <a:rPr lang="en-US" sz="1200" dirty="0" smtClean="0">
                          <a:effectLst/>
                        </a:rPr>
                        <a:t>226,851 – $405,100</a:t>
                      </a:r>
                      <a:endParaRPr lang="en-US" sz="1100" dirty="0">
                        <a:effectLst/>
                        <a:latin typeface="Calibri"/>
                        <a:ea typeface="Calibri"/>
                        <a:cs typeface="Times New Roman"/>
                      </a:endParaRPr>
                    </a:p>
                  </a:txBody>
                  <a:tcPr marL="28575" marR="28575" marT="28575" marB="28575" anchor="ctr"/>
                </a:tc>
                <a:tc>
                  <a:txBody>
                    <a:bodyPr/>
                    <a:lstStyle/>
                    <a:p>
                      <a:pPr marL="0" marR="0">
                        <a:lnSpc>
                          <a:spcPct val="115000"/>
                        </a:lnSpc>
                        <a:spcBef>
                          <a:spcPts val="0"/>
                        </a:spcBef>
                        <a:spcAft>
                          <a:spcPts val="0"/>
                        </a:spcAft>
                      </a:pPr>
                      <a:r>
                        <a:rPr lang="en-US" sz="1200" dirty="0" smtClean="0">
                          <a:effectLst/>
                        </a:rPr>
                        <a:t>$186,351 </a:t>
                      </a:r>
                      <a:r>
                        <a:rPr lang="en-US" sz="1200" dirty="0">
                          <a:effectLst/>
                        </a:rPr>
                        <a:t>– </a:t>
                      </a:r>
                      <a:r>
                        <a:rPr lang="en-US" sz="1200" dirty="0" smtClean="0">
                          <a:effectLst/>
                        </a:rPr>
                        <a:t>$405,100</a:t>
                      </a:r>
                      <a:endParaRPr lang="en-US" sz="1100" dirty="0">
                        <a:effectLst/>
                        <a:latin typeface="Calibri"/>
                        <a:ea typeface="Calibri"/>
                        <a:cs typeface="Times New Roman"/>
                      </a:endParaRPr>
                    </a:p>
                  </a:txBody>
                  <a:tcPr marL="28575" marR="28575" marT="28575" marB="28575" anchor="ctr"/>
                </a:tc>
              </a:tr>
              <a:tr h="304800">
                <a:tc>
                  <a:txBody>
                    <a:bodyPr/>
                    <a:lstStyle/>
                    <a:p>
                      <a:pPr marL="0" marR="0">
                        <a:lnSpc>
                          <a:spcPct val="115000"/>
                        </a:lnSpc>
                        <a:spcBef>
                          <a:spcPts val="0"/>
                        </a:spcBef>
                        <a:spcAft>
                          <a:spcPts val="0"/>
                        </a:spcAft>
                      </a:pPr>
                      <a:r>
                        <a:rPr lang="en-US" sz="1200" dirty="0">
                          <a:effectLst/>
                        </a:rPr>
                        <a:t>35% Bracket</a:t>
                      </a:r>
                      <a:endParaRPr lang="en-US" sz="1100" dirty="0">
                        <a:effectLst/>
                        <a:latin typeface="Calibri"/>
                        <a:ea typeface="Calibri"/>
                        <a:cs typeface="Times New Roman"/>
                      </a:endParaRPr>
                    </a:p>
                  </a:txBody>
                  <a:tcPr marL="28575" marR="28575" marT="28575" marB="28575" anchor="ctr"/>
                </a:tc>
                <a:tc>
                  <a:txBody>
                    <a:bodyPr/>
                    <a:lstStyle/>
                    <a:p>
                      <a:pPr marL="0" marR="0">
                        <a:lnSpc>
                          <a:spcPct val="115000"/>
                        </a:lnSpc>
                        <a:spcBef>
                          <a:spcPts val="0"/>
                        </a:spcBef>
                        <a:spcAft>
                          <a:spcPts val="0"/>
                        </a:spcAft>
                      </a:pPr>
                      <a:r>
                        <a:rPr lang="en-US" sz="1200" dirty="0" smtClean="0">
                          <a:effectLst/>
                        </a:rPr>
                        <a:t>$405,101 - $457,600</a:t>
                      </a:r>
                      <a:endParaRPr lang="en-US" sz="1100" dirty="0">
                        <a:effectLst/>
                        <a:latin typeface="Calibri"/>
                        <a:ea typeface="Calibri"/>
                        <a:cs typeface="Times New Roman"/>
                      </a:endParaRPr>
                    </a:p>
                  </a:txBody>
                  <a:tcPr marL="28575" marR="28575" marT="28575" marB="28575" anchor="ctr"/>
                </a:tc>
                <a:tc>
                  <a:txBody>
                    <a:bodyPr/>
                    <a:lstStyle/>
                    <a:p>
                      <a:pPr marL="0" marR="0">
                        <a:lnSpc>
                          <a:spcPct val="115000"/>
                        </a:lnSpc>
                        <a:spcBef>
                          <a:spcPts val="0"/>
                        </a:spcBef>
                        <a:spcAft>
                          <a:spcPts val="0"/>
                        </a:spcAft>
                      </a:pPr>
                      <a:r>
                        <a:rPr lang="en-US" sz="1200" dirty="0" smtClean="0">
                          <a:effectLst/>
                        </a:rPr>
                        <a:t>$405,101 - $406,750</a:t>
                      </a:r>
                      <a:endParaRPr lang="en-US" sz="1100" dirty="0">
                        <a:effectLst/>
                        <a:latin typeface="Calibri"/>
                        <a:ea typeface="Calibri"/>
                        <a:cs typeface="Times New Roman"/>
                      </a:endParaRPr>
                    </a:p>
                  </a:txBody>
                  <a:tcPr marL="28575" marR="28575" marT="28575" marB="28575" anchor="ctr"/>
                </a:tc>
              </a:tr>
              <a:tr h="304800">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100" dirty="0" smtClean="0">
                          <a:effectLst/>
                        </a:rPr>
                        <a:t>39.6% Bracket</a:t>
                      </a:r>
                      <a:endParaRPr lang="en-US" sz="1100" dirty="0">
                        <a:effectLst/>
                        <a:latin typeface="Calibri"/>
                        <a:ea typeface="Calibri"/>
                        <a:cs typeface="Times New Roman"/>
                      </a:endParaRPr>
                    </a:p>
                  </a:txBody>
                  <a:tcPr marL="28575" marR="28575" marT="28575" marB="28575" anchor="ctr"/>
                </a:tc>
                <a:tc>
                  <a:txBody>
                    <a:bodyPr/>
                    <a:lstStyle/>
                    <a:p>
                      <a:pPr marL="0" marR="0">
                        <a:lnSpc>
                          <a:spcPct val="115000"/>
                        </a:lnSpc>
                        <a:spcBef>
                          <a:spcPts val="0"/>
                        </a:spcBef>
                        <a:spcAft>
                          <a:spcPts val="0"/>
                        </a:spcAft>
                      </a:pPr>
                      <a:r>
                        <a:rPr lang="en-US" sz="1200" dirty="0" smtClean="0">
                          <a:effectLst/>
                        </a:rPr>
                        <a:t>$457,601</a:t>
                      </a:r>
                      <a:r>
                        <a:rPr lang="en-US" sz="1200" baseline="0" dirty="0" smtClean="0">
                          <a:effectLst/>
                        </a:rPr>
                        <a:t> or More</a:t>
                      </a:r>
                      <a:endParaRPr lang="en-US" sz="1200" dirty="0">
                        <a:effectLst/>
                        <a:latin typeface="Calibri"/>
                        <a:ea typeface="Calibri"/>
                        <a:cs typeface="Times New Roman"/>
                      </a:endParaRPr>
                    </a:p>
                  </a:txBody>
                  <a:tcPr marL="28575" marR="28575" marT="28575" marB="28575" anchor="ctr"/>
                </a:tc>
                <a:tc>
                  <a:txBody>
                    <a:bodyPr/>
                    <a:lstStyle/>
                    <a:p>
                      <a:pPr marL="0" marR="0">
                        <a:lnSpc>
                          <a:spcPct val="115000"/>
                        </a:lnSpc>
                        <a:spcBef>
                          <a:spcPts val="0"/>
                        </a:spcBef>
                        <a:spcAft>
                          <a:spcPts val="0"/>
                        </a:spcAft>
                      </a:pPr>
                      <a:r>
                        <a:rPr lang="en-US" sz="1200" dirty="0" smtClean="0">
                          <a:effectLst/>
                        </a:rPr>
                        <a:t>$406,751 or</a:t>
                      </a:r>
                      <a:r>
                        <a:rPr lang="en-US" sz="1200" baseline="0" dirty="0" smtClean="0">
                          <a:effectLst/>
                        </a:rPr>
                        <a:t> More</a:t>
                      </a:r>
                      <a:endParaRPr lang="en-US" sz="1200" dirty="0">
                        <a:effectLst/>
                        <a:latin typeface="Calibri"/>
                        <a:ea typeface="Calibri"/>
                        <a:cs typeface="Times New Roman"/>
                      </a:endParaRPr>
                    </a:p>
                  </a:txBody>
                  <a:tcPr marL="28575" marR="28575" marT="28575" marB="28575" anchor="ctr"/>
                </a:tc>
              </a:tr>
            </a:tbl>
          </a:graphicData>
        </a:graphic>
      </p:graphicFrame>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To use AEM, you have to first determine the business percentage of the vehicle use.</a:t>
            </a:r>
          </a:p>
          <a:p>
            <a:endParaRPr lang="en-US" dirty="0"/>
          </a:p>
          <a:p>
            <a:r>
              <a:rPr lang="en-US" dirty="0" smtClean="0"/>
              <a:t>You need the total miles driven in the year, and then of that, the business miles.</a:t>
            </a:r>
          </a:p>
          <a:p>
            <a:endParaRPr lang="en-US" dirty="0"/>
          </a:p>
          <a:p>
            <a:r>
              <a:rPr lang="en-US" dirty="0" smtClean="0"/>
              <a:t>If John chooses AEM, he’ll need to provide his total miles in addition to his business miles of 8,703.</a:t>
            </a:r>
            <a:endParaRPr lang="en-US" dirty="0"/>
          </a:p>
        </p:txBody>
      </p:sp>
      <p:sp>
        <p:nvSpPr>
          <p:cNvPr id="3" name="Title 2"/>
          <p:cNvSpPr>
            <a:spLocks noGrp="1"/>
          </p:cNvSpPr>
          <p:nvPr>
            <p:ph type="title"/>
          </p:nvPr>
        </p:nvSpPr>
        <p:spPr/>
        <p:txBody>
          <a:bodyPr>
            <a:normAutofit fontScale="90000"/>
          </a:bodyPr>
          <a:lstStyle/>
          <a:p>
            <a:pPr algn="ctr"/>
            <a:r>
              <a:rPr lang="en-US" dirty="0" smtClean="0">
                <a:latin typeface="Californian FB" panose="0207040306080B030204" pitchFamily="18" charset="0"/>
              </a:rPr>
              <a:t>Auto Expense</a:t>
            </a:r>
            <a:br>
              <a:rPr lang="en-US" dirty="0" smtClean="0">
                <a:latin typeface="Californian FB" panose="0207040306080B030204" pitchFamily="18" charset="0"/>
              </a:rPr>
            </a:br>
            <a:r>
              <a:rPr lang="en-US" dirty="0" smtClean="0">
                <a:latin typeface="Californian FB" panose="0207040306080B030204" pitchFamily="18" charset="0"/>
              </a:rPr>
              <a:t>Actual Expense Method</a:t>
            </a:r>
            <a:endParaRPr lang="en-US" dirty="0">
              <a:latin typeface="Californian FB" panose="0207040306080B030204" pitchFamily="18" charset="0"/>
            </a:endParaRPr>
          </a:p>
        </p:txBody>
      </p:sp>
    </p:spTree>
    <p:extLst>
      <p:ext uri="{BB962C8B-B14F-4D97-AF65-F5344CB8AC3E}">
        <p14:creationId xmlns:p14="http://schemas.microsoft.com/office/powerpoint/2010/main" val="2076831386"/>
      </p:ext>
    </p:extLst>
  </p:cSld>
  <p:clrMapOvr>
    <a:masterClrMapping/>
  </p:clrMapOvr>
  <p:transition xmlns:p14="http://schemas.microsoft.com/office/powerpoint/2010/main" spd="slow">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smtClean="0"/>
              <a:t>Once the business percentage is determined, you take 100% of the following items:</a:t>
            </a:r>
          </a:p>
          <a:p>
            <a:endParaRPr lang="en-US" sz="2000" dirty="0" smtClean="0"/>
          </a:p>
          <a:p>
            <a:r>
              <a:rPr lang="en-US" sz="2000" dirty="0" smtClean="0"/>
              <a:t>Gas</a:t>
            </a:r>
          </a:p>
          <a:p>
            <a:r>
              <a:rPr lang="en-US" sz="2000" dirty="0" smtClean="0"/>
              <a:t>Insurance</a:t>
            </a:r>
          </a:p>
          <a:p>
            <a:r>
              <a:rPr lang="en-US" sz="2000" dirty="0" smtClean="0"/>
              <a:t>Tires</a:t>
            </a:r>
          </a:p>
          <a:p>
            <a:r>
              <a:rPr lang="en-US" sz="2000" dirty="0" smtClean="0"/>
              <a:t>Repairs/Maintenance</a:t>
            </a:r>
          </a:p>
          <a:p>
            <a:r>
              <a:rPr lang="en-US" sz="2000" dirty="0" smtClean="0"/>
              <a:t>Annual Registration Fee</a:t>
            </a:r>
          </a:p>
          <a:p>
            <a:r>
              <a:rPr lang="en-US" sz="2000" dirty="0" smtClean="0"/>
              <a:t>AAA</a:t>
            </a:r>
          </a:p>
          <a:p>
            <a:r>
              <a:rPr lang="en-US" sz="2000" dirty="0" smtClean="0"/>
              <a:t>Car Washes</a:t>
            </a:r>
          </a:p>
          <a:p>
            <a:r>
              <a:rPr lang="en-US" sz="2000" dirty="0" smtClean="0"/>
              <a:t>Depreciation</a:t>
            </a:r>
          </a:p>
          <a:p>
            <a:endParaRPr lang="en-US" sz="2000" dirty="0"/>
          </a:p>
          <a:p>
            <a:r>
              <a:rPr lang="en-US" sz="2000" dirty="0" smtClean="0"/>
              <a:t>And multiply them by the business percentage.</a:t>
            </a:r>
            <a:endParaRPr lang="en-US" sz="2000" dirty="0"/>
          </a:p>
        </p:txBody>
      </p:sp>
      <p:sp>
        <p:nvSpPr>
          <p:cNvPr id="3" name="Title 2"/>
          <p:cNvSpPr>
            <a:spLocks noGrp="1"/>
          </p:cNvSpPr>
          <p:nvPr>
            <p:ph type="title"/>
          </p:nvPr>
        </p:nvSpPr>
        <p:spPr/>
        <p:txBody>
          <a:bodyPr>
            <a:normAutofit fontScale="90000"/>
          </a:bodyPr>
          <a:lstStyle/>
          <a:p>
            <a:pPr algn="ctr"/>
            <a:r>
              <a:rPr lang="en-US" sz="3700" dirty="0">
                <a:solidFill>
                  <a:srgbClr val="1F2123"/>
                </a:solidFill>
                <a:latin typeface="Californian FB" panose="0207040306080B030204" pitchFamily="18" charset="0"/>
              </a:rPr>
              <a:t>Auto Expense</a:t>
            </a:r>
            <a:br>
              <a:rPr lang="en-US" sz="3700" dirty="0">
                <a:solidFill>
                  <a:srgbClr val="1F2123"/>
                </a:solidFill>
                <a:latin typeface="Californian FB" panose="0207040306080B030204" pitchFamily="18" charset="0"/>
              </a:rPr>
            </a:br>
            <a:r>
              <a:rPr lang="en-US" sz="3700" dirty="0">
                <a:solidFill>
                  <a:srgbClr val="1F2123"/>
                </a:solidFill>
                <a:latin typeface="Californian FB" panose="0207040306080B030204" pitchFamily="18" charset="0"/>
              </a:rPr>
              <a:t>Actual Expense Method</a:t>
            </a:r>
            <a:endParaRPr lang="en-US" dirty="0"/>
          </a:p>
        </p:txBody>
      </p:sp>
    </p:spTree>
    <p:extLst>
      <p:ext uri="{BB962C8B-B14F-4D97-AF65-F5344CB8AC3E}">
        <p14:creationId xmlns:p14="http://schemas.microsoft.com/office/powerpoint/2010/main" val="2971167052"/>
      </p:ext>
    </p:extLst>
  </p:cSld>
  <p:clrMapOvr>
    <a:masterClrMapping/>
  </p:clrMapOvr>
  <p:transition xmlns:p14="http://schemas.microsoft.com/office/powerpoint/2010/main" spd="slow">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smtClean="0"/>
              <a:t>We’ve established that John had 8,703 business miles in 2014.  He now informs me that his total miles driven were 12,137.  His expenses, excluding depreciation, were $3,827.</a:t>
            </a:r>
          </a:p>
          <a:p>
            <a:endParaRPr lang="en-US" sz="2000" dirty="0"/>
          </a:p>
          <a:p>
            <a:r>
              <a:rPr lang="en-US" sz="2000" dirty="0" smtClean="0"/>
              <a:t>8,703/12,137 = 71.71% x $3,827 = $2,744</a:t>
            </a:r>
          </a:p>
          <a:p>
            <a:endParaRPr lang="en-US" sz="2000" dirty="0"/>
          </a:p>
          <a:p>
            <a:r>
              <a:rPr lang="en-US" sz="2000" dirty="0" smtClean="0"/>
              <a:t>I determine that since he’s in his 3</a:t>
            </a:r>
            <a:r>
              <a:rPr lang="en-US" sz="2000" baseline="30000" dirty="0" smtClean="0"/>
              <a:t>rd</a:t>
            </a:r>
            <a:r>
              <a:rPr lang="en-US" sz="2000" dirty="0" smtClean="0"/>
              <a:t> year of ownership, his allowable depreciation is $2,187, making his total deduction for 2014 $4,931.</a:t>
            </a:r>
          </a:p>
          <a:p>
            <a:endParaRPr lang="en-US" sz="2000" dirty="0"/>
          </a:p>
          <a:p>
            <a:r>
              <a:rPr lang="en-US" sz="2000" dirty="0" smtClean="0"/>
              <a:t>If all facts are the same, but we’re in 2015, and John is in his 4</a:t>
            </a:r>
            <a:r>
              <a:rPr lang="en-US" sz="2000" baseline="30000" dirty="0" smtClean="0"/>
              <a:t>th</a:t>
            </a:r>
            <a:r>
              <a:rPr lang="en-US" sz="2000" dirty="0" smtClean="0"/>
              <a:t> year of ownership, his depreciation allowed is $1,345 for a total write-off of $4,089.</a:t>
            </a:r>
            <a:endParaRPr lang="en-US" sz="2000" dirty="0"/>
          </a:p>
        </p:txBody>
      </p:sp>
      <p:sp>
        <p:nvSpPr>
          <p:cNvPr id="3" name="Title 2"/>
          <p:cNvSpPr>
            <a:spLocks noGrp="1"/>
          </p:cNvSpPr>
          <p:nvPr>
            <p:ph type="title"/>
          </p:nvPr>
        </p:nvSpPr>
        <p:spPr/>
        <p:txBody>
          <a:bodyPr/>
          <a:lstStyle/>
          <a:p>
            <a:pPr algn="ctr"/>
            <a:r>
              <a:rPr lang="en-US" sz="3300" dirty="0">
                <a:solidFill>
                  <a:srgbClr val="1F2123"/>
                </a:solidFill>
                <a:latin typeface="Californian FB" panose="0207040306080B030204" pitchFamily="18" charset="0"/>
              </a:rPr>
              <a:t>Auto Expense</a:t>
            </a:r>
            <a:br>
              <a:rPr lang="en-US" sz="3300" dirty="0">
                <a:solidFill>
                  <a:srgbClr val="1F2123"/>
                </a:solidFill>
                <a:latin typeface="Californian FB" panose="0207040306080B030204" pitchFamily="18" charset="0"/>
              </a:rPr>
            </a:br>
            <a:r>
              <a:rPr lang="en-US" sz="3300" dirty="0">
                <a:solidFill>
                  <a:srgbClr val="1F2123"/>
                </a:solidFill>
                <a:latin typeface="Californian FB" panose="0207040306080B030204" pitchFamily="18" charset="0"/>
              </a:rPr>
              <a:t>Actual Expense Method</a:t>
            </a:r>
            <a:endParaRPr lang="en-US" dirty="0"/>
          </a:p>
        </p:txBody>
      </p:sp>
    </p:spTree>
    <p:extLst>
      <p:ext uri="{BB962C8B-B14F-4D97-AF65-F5344CB8AC3E}">
        <p14:creationId xmlns:p14="http://schemas.microsoft.com/office/powerpoint/2010/main" val="3932526230"/>
      </p:ext>
    </p:extLst>
  </p:cSld>
  <p:clrMapOvr>
    <a:masterClrMapping/>
  </p:clrMapOvr>
  <p:transition xmlns:p14="http://schemas.microsoft.com/office/powerpoint/2010/main" spd="slow">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sz="2500" dirty="0" smtClean="0"/>
          </a:p>
          <a:p>
            <a:r>
              <a:rPr lang="en-US" sz="1900" dirty="0" smtClean="0"/>
              <a:t>But what if John bought his car in 2014?</a:t>
            </a:r>
          </a:p>
          <a:p>
            <a:endParaRPr lang="en-US" sz="1900" dirty="0"/>
          </a:p>
          <a:p>
            <a:r>
              <a:rPr lang="en-US" sz="1900" dirty="0" smtClean="0"/>
              <a:t>Thanks to Congress extending the tax break, John’s deduction could be much larger.  He may elect a one-time extra deduction of up to $8,000 more.  However, the car must have more than 50% business use:</a:t>
            </a:r>
          </a:p>
          <a:p>
            <a:endParaRPr lang="en-US" sz="1900" dirty="0"/>
          </a:p>
          <a:p>
            <a:r>
              <a:rPr lang="en-US" sz="1900" dirty="0" smtClean="0"/>
              <a:t>Regular deduction of $3,160 + $8,000 election x 71.71% = $8,003.  Added to the allowable expenses, the total deduction would be $10,747.</a:t>
            </a:r>
          </a:p>
          <a:p>
            <a:endParaRPr lang="en-US" sz="1900" dirty="0"/>
          </a:p>
          <a:p>
            <a:r>
              <a:rPr lang="en-US" sz="1900" dirty="0" smtClean="0"/>
              <a:t>Remember that depreciating a car can create a significant gain on sale.</a:t>
            </a:r>
          </a:p>
        </p:txBody>
      </p:sp>
      <p:sp>
        <p:nvSpPr>
          <p:cNvPr id="3" name="Title 2"/>
          <p:cNvSpPr>
            <a:spLocks noGrp="1"/>
          </p:cNvSpPr>
          <p:nvPr>
            <p:ph type="title"/>
          </p:nvPr>
        </p:nvSpPr>
        <p:spPr/>
        <p:txBody>
          <a:bodyPr>
            <a:normAutofit fontScale="90000"/>
          </a:bodyPr>
          <a:lstStyle/>
          <a:p>
            <a:pPr algn="ctr"/>
            <a:r>
              <a:rPr lang="en-US" sz="4400" dirty="0">
                <a:solidFill>
                  <a:srgbClr val="1F2123"/>
                </a:solidFill>
                <a:latin typeface="Californian FB" panose="0207040306080B030204" pitchFamily="18" charset="0"/>
              </a:rPr>
              <a:t>Auto Expense</a:t>
            </a:r>
            <a:br>
              <a:rPr lang="en-US" sz="4400" dirty="0">
                <a:solidFill>
                  <a:srgbClr val="1F2123"/>
                </a:solidFill>
                <a:latin typeface="Californian FB" panose="0207040306080B030204" pitchFamily="18" charset="0"/>
              </a:rPr>
            </a:br>
            <a:r>
              <a:rPr lang="en-US" sz="4400" dirty="0">
                <a:solidFill>
                  <a:srgbClr val="1F2123"/>
                </a:solidFill>
                <a:latin typeface="Californian FB" panose="0207040306080B030204" pitchFamily="18" charset="0"/>
              </a:rPr>
              <a:t>Actual Expense Method</a:t>
            </a:r>
            <a:endParaRPr lang="en-US" dirty="0"/>
          </a:p>
        </p:txBody>
      </p:sp>
    </p:spTree>
    <p:extLst>
      <p:ext uri="{BB962C8B-B14F-4D97-AF65-F5344CB8AC3E}">
        <p14:creationId xmlns:p14="http://schemas.microsoft.com/office/powerpoint/2010/main" val="659081899"/>
      </p:ext>
    </p:extLst>
  </p:cSld>
  <p:clrMapOvr>
    <a:masterClrMapping/>
  </p:clrMapOvr>
  <p:transition xmlns:p14="http://schemas.microsoft.com/office/powerpoint/2010/main" spd="slow">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Traveling to/from your workplace to a client.</a:t>
            </a:r>
          </a:p>
          <a:p>
            <a:r>
              <a:rPr lang="en-US" dirty="0" smtClean="0"/>
              <a:t>Traveling on behalf of a client.</a:t>
            </a:r>
          </a:p>
          <a:p>
            <a:r>
              <a:rPr lang="en-US" dirty="0" smtClean="0"/>
              <a:t>Traveling to/from one workplace to another.</a:t>
            </a:r>
          </a:p>
          <a:p>
            <a:r>
              <a:rPr lang="en-US" dirty="0" smtClean="0"/>
              <a:t>Traveling to/from a neutral location to meet a client (a restaurant, for example).</a:t>
            </a:r>
          </a:p>
          <a:p>
            <a:endParaRPr lang="en-US" dirty="0"/>
          </a:p>
          <a:p>
            <a:r>
              <a:rPr lang="en-US" dirty="0" smtClean="0"/>
              <a:t>It is NOT traveling to/from your home to your workplace.  That is commuting and is not deductible.</a:t>
            </a:r>
            <a:endParaRPr lang="en-US" dirty="0"/>
          </a:p>
        </p:txBody>
      </p:sp>
      <p:sp>
        <p:nvSpPr>
          <p:cNvPr id="3" name="Title 2"/>
          <p:cNvSpPr>
            <a:spLocks noGrp="1"/>
          </p:cNvSpPr>
          <p:nvPr>
            <p:ph type="title"/>
          </p:nvPr>
        </p:nvSpPr>
        <p:spPr/>
        <p:txBody>
          <a:bodyPr>
            <a:normAutofit fontScale="90000"/>
          </a:bodyPr>
          <a:lstStyle/>
          <a:p>
            <a:pPr algn="ctr"/>
            <a:r>
              <a:rPr lang="en-US" dirty="0" smtClean="0">
                <a:latin typeface="Californian FB" panose="0207040306080B030204" pitchFamily="18" charset="0"/>
              </a:rPr>
              <a:t>What Constitutes Business Mileage?</a:t>
            </a:r>
            <a:endParaRPr lang="en-US" dirty="0">
              <a:latin typeface="Californian FB" panose="0207040306080B030204" pitchFamily="18" charset="0"/>
            </a:endParaRPr>
          </a:p>
        </p:txBody>
      </p:sp>
    </p:spTree>
    <p:extLst>
      <p:ext uri="{BB962C8B-B14F-4D97-AF65-F5344CB8AC3E}">
        <p14:creationId xmlns:p14="http://schemas.microsoft.com/office/powerpoint/2010/main" val="2391037089"/>
      </p:ext>
    </p:extLst>
  </p:cSld>
  <p:clrMapOvr>
    <a:masterClrMapping/>
  </p:clrMapOvr>
  <p:transition xmlns:p14="http://schemas.microsoft.com/office/powerpoint/2010/main" spd="slow">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Much like your auto expenses, you must first determine the business percentage of your home, and the methodology is similar:  You determine the square footage of the whole house, and then of that, the square footage of the office itself.</a:t>
            </a:r>
          </a:p>
          <a:p>
            <a:endParaRPr lang="en-US" dirty="0"/>
          </a:p>
          <a:p>
            <a:r>
              <a:rPr lang="en-US" dirty="0" smtClean="0"/>
              <a:t>Once that is established, you provide 100% of your annual housing costs and multiply it by the business percentage.</a:t>
            </a:r>
            <a:endParaRPr lang="en-US" dirty="0"/>
          </a:p>
        </p:txBody>
      </p:sp>
      <p:sp>
        <p:nvSpPr>
          <p:cNvPr id="3" name="Title 2"/>
          <p:cNvSpPr>
            <a:spLocks noGrp="1"/>
          </p:cNvSpPr>
          <p:nvPr>
            <p:ph type="title"/>
          </p:nvPr>
        </p:nvSpPr>
        <p:spPr/>
        <p:txBody>
          <a:bodyPr>
            <a:normAutofit fontScale="90000"/>
          </a:bodyPr>
          <a:lstStyle/>
          <a:p>
            <a:pPr algn="ctr"/>
            <a:r>
              <a:rPr lang="en-US" dirty="0" smtClean="0">
                <a:latin typeface="Californian FB" panose="0207040306080B030204" pitchFamily="18" charset="0"/>
              </a:rPr>
              <a:t>Office in Home</a:t>
            </a:r>
            <a:br>
              <a:rPr lang="en-US" dirty="0" smtClean="0">
                <a:latin typeface="Californian FB" panose="0207040306080B030204" pitchFamily="18" charset="0"/>
              </a:rPr>
            </a:br>
            <a:r>
              <a:rPr lang="en-US" dirty="0" smtClean="0">
                <a:latin typeface="Californian FB" panose="0207040306080B030204" pitchFamily="18" charset="0"/>
              </a:rPr>
              <a:t>(OIH)</a:t>
            </a:r>
            <a:endParaRPr lang="en-US" dirty="0">
              <a:latin typeface="Californian FB" panose="0207040306080B030204" pitchFamily="18" charset="0"/>
            </a:endParaRPr>
          </a:p>
        </p:txBody>
      </p:sp>
    </p:spTree>
    <p:extLst>
      <p:ext uri="{BB962C8B-B14F-4D97-AF65-F5344CB8AC3E}">
        <p14:creationId xmlns:p14="http://schemas.microsoft.com/office/powerpoint/2010/main" val="256292397"/>
      </p:ext>
    </p:extLst>
  </p:cSld>
  <p:clrMapOvr>
    <a:masterClrMapping/>
  </p:clrMapOvr>
  <p:transition xmlns:p14="http://schemas.microsoft.com/office/powerpoint/2010/main" spd="slow">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Must be used exclusively and regularly for </a:t>
            </a:r>
            <a:r>
              <a:rPr lang="en-US" dirty="0"/>
              <a:t>t</a:t>
            </a:r>
            <a:r>
              <a:rPr lang="en-US" dirty="0" smtClean="0"/>
              <a:t>rade or business.</a:t>
            </a:r>
          </a:p>
          <a:p>
            <a:endParaRPr lang="en-US" dirty="0"/>
          </a:p>
          <a:p>
            <a:r>
              <a:rPr lang="en-US" dirty="0" smtClean="0"/>
              <a:t>Always deductible (can take your net profit below zero):</a:t>
            </a:r>
          </a:p>
          <a:p>
            <a:pPr lvl="1"/>
            <a:r>
              <a:rPr lang="en-US" dirty="0" smtClean="0"/>
              <a:t>Mortgage Interest</a:t>
            </a:r>
          </a:p>
          <a:p>
            <a:pPr lvl="1"/>
            <a:r>
              <a:rPr lang="en-US" dirty="0" smtClean="0"/>
              <a:t>Property Taxes</a:t>
            </a:r>
          </a:p>
          <a:p>
            <a:pPr lvl="1"/>
            <a:r>
              <a:rPr lang="en-US" dirty="0" smtClean="0"/>
              <a:t>Qualified PMI</a:t>
            </a:r>
          </a:p>
          <a:p>
            <a:pPr lvl="1"/>
            <a:r>
              <a:rPr lang="en-US" dirty="0" smtClean="0"/>
              <a:t>Casualty Losses</a:t>
            </a:r>
          </a:p>
          <a:p>
            <a:pPr marL="392113" lvl="1" indent="0">
              <a:buNone/>
            </a:pPr>
            <a:endParaRPr lang="en-US" dirty="0"/>
          </a:p>
          <a:p>
            <a:pPr marL="392113" lvl="1" indent="0">
              <a:buNone/>
            </a:pPr>
            <a:endParaRPr lang="en-US" sz="2700" dirty="0"/>
          </a:p>
          <a:p>
            <a:pPr marL="392113" lvl="1" indent="0">
              <a:buNone/>
            </a:pPr>
            <a:endParaRPr lang="en-US" dirty="0" smtClean="0"/>
          </a:p>
          <a:p>
            <a:endParaRPr lang="en-US" dirty="0"/>
          </a:p>
        </p:txBody>
      </p:sp>
      <p:sp>
        <p:nvSpPr>
          <p:cNvPr id="3" name="Title 2"/>
          <p:cNvSpPr>
            <a:spLocks noGrp="1"/>
          </p:cNvSpPr>
          <p:nvPr>
            <p:ph type="title"/>
          </p:nvPr>
        </p:nvSpPr>
        <p:spPr/>
        <p:txBody>
          <a:bodyPr>
            <a:noAutofit/>
          </a:bodyPr>
          <a:lstStyle/>
          <a:p>
            <a:pPr algn="ctr"/>
            <a:r>
              <a:rPr lang="en-US" sz="3700" dirty="0">
                <a:solidFill>
                  <a:srgbClr val="1F2123"/>
                </a:solidFill>
                <a:latin typeface="Californian FB" panose="0207040306080B030204" pitchFamily="18" charset="0"/>
              </a:rPr>
              <a:t>Office in Home</a:t>
            </a:r>
            <a:br>
              <a:rPr lang="en-US" sz="3700" dirty="0">
                <a:solidFill>
                  <a:srgbClr val="1F2123"/>
                </a:solidFill>
                <a:latin typeface="Californian FB" panose="0207040306080B030204" pitchFamily="18" charset="0"/>
              </a:rPr>
            </a:br>
            <a:r>
              <a:rPr lang="en-US" sz="3700" dirty="0">
                <a:solidFill>
                  <a:srgbClr val="1F2123"/>
                </a:solidFill>
                <a:latin typeface="Californian FB" panose="0207040306080B030204" pitchFamily="18" charset="0"/>
              </a:rPr>
              <a:t>(OIH)</a:t>
            </a:r>
            <a:endParaRPr lang="en-US" sz="3700" dirty="0"/>
          </a:p>
        </p:txBody>
      </p:sp>
    </p:spTree>
    <p:extLst>
      <p:ext uri="{BB962C8B-B14F-4D97-AF65-F5344CB8AC3E}">
        <p14:creationId xmlns:p14="http://schemas.microsoft.com/office/powerpoint/2010/main" val="4188506301"/>
      </p:ext>
    </p:extLst>
  </p:cSld>
  <p:clrMapOvr>
    <a:masterClrMapping/>
  </p:clrMapOvr>
  <p:transition xmlns:p14="http://schemas.microsoft.com/office/powerpoint/2010/main" spd="slow">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Must be used exclusively and regularly for </a:t>
            </a:r>
            <a:r>
              <a:rPr lang="en-US" dirty="0"/>
              <a:t>t</a:t>
            </a:r>
            <a:r>
              <a:rPr lang="en-US" dirty="0" smtClean="0"/>
              <a:t>rade or business.</a:t>
            </a:r>
          </a:p>
          <a:p>
            <a:endParaRPr lang="en-US" dirty="0"/>
          </a:p>
          <a:p>
            <a:r>
              <a:rPr lang="en-US" dirty="0" smtClean="0"/>
              <a:t>Deductible up to net profit (carryover of remainder):</a:t>
            </a:r>
          </a:p>
          <a:p>
            <a:pPr lvl="1"/>
            <a:r>
              <a:rPr lang="en-US" dirty="0" smtClean="0"/>
              <a:t>Insurance</a:t>
            </a:r>
          </a:p>
          <a:p>
            <a:pPr lvl="1"/>
            <a:r>
              <a:rPr lang="en-US" dirty="0" smtClean="0"/>
              <a:t>Rent (if you don’t own your home)</a:t>
            </a:r>
          </a:p>
          <a:p>
            <a:pPr lvl="1"/>
            <a:r>
              <a:rPr lang="en-US" dirty="0" smtClean="0"/>
              <a:t>Repairs</a:t>
            </a:r>
          </a:p>
          <a:p>
            <a:pPr lvl="1"/>
            <a:r>
              <a:rPr lang="en-US" dirty="0" smtClean="0"/>
              <a:t>Security System</a:t>
            </a:r>
          </a:p>
          <a:p>
            <a:pPr lvl="1"/>
            <a:r>
              <a:rPr lang="en-US" dirty="0" smtClean="0"/>
              <a:t>Utilities and Services</a:t>
            </a:r>
          </a:p>
          <a:p>
            <a:pPr lvl="1"/>
            <a:r>
              <a:rPr lang="en-US" dirty="0" smtClean="0"/>
              <a:t>Depreciation</a:t>
            </a:r>
          </a:p>
          <a:p>
            <a:pPr marL="392113" lvl="1" indent="0">
              <a:buNone/>
            </a:pPr>
            <a:endParaRPr lang="en-US" dirty="0"/>
          </a:p>
          <a:p>
            <a:pPr marL="392113" lvl="1" indent="0">
              <a:buNone/>
            </a:pPr>
            <a:endParaRPr lang="en-US" sz="2700" dirty="0"/>
          </a:p>
          <a:p>
            <a:pPr marL="392113" lvl="1" indent="0">
              <a:buNone/>
            </a:pPr>
            <a:endParaRPr lang="en-US" dirty="0" smtClean="0"/>
          </a:p>
          <a:p>
            <a:endParaRPr lang="en-US" dirty="0"/>
          </a:p>
        </p:txBody>
      </p:sp>
      <p:sp>
        <p:nvSpPr>
          <p:cNvPr id="3" name="Title 2"/>
          <p:cNvSpPr>
            <a:spLocks noGrp="1"/>
          </p:cNvSpPr>
          <p:nvPr>
            <p:ph type="title"/>
          </p:nvPr>
        </p:nvSpPr>
        <p:spPr/>
        <p:txBody>
          <a:bodyPr>
            <a:noAutofit/>
          </a:bodyPr>
          <a:lstStyle/>
          <a:p>
            <a:pPr algn="ctr"/>
            <a:r>
              <a:rPr lang="en-US" sz="3700" dirty="0">
                <a:solidFill>
                  <a:srgbClr val="1F2123"/>
                </a:solidFill>
                <a:latin typeface="Californian FB" panose="0207040306080B030204" pitchFamily="18" charset="0"/>
              </a:rPr>
              <a:t>Office in Home</a:t>
            </a:r>
            <a:br>
              <a:rPr lang="en-US" sz="3700" dirty="0">
                <a:solidFill>
                  <a:srgbClr val="1F2123"/>
                </a:solidFill>
                <a:latin typeface="Californian FB" panose="0207040306080B030204" pitchFamily="18" charset="0"/>
              </a:rPr>
            </a:br>
            <a:r>
              <a:rPr lang="en-US" sz="3700" dirty="0">
                <a:solidFill>
                  <a:srgbClr val="1F2123"/>
                </a:solidFill>
                <a:latin typeface="Californian FB" panose="0207040306080B030204" pitchFamily="18" charset="0"/>
              </a:rPr>
              <a:t>(OIH)</a:t>
            </a:r>
            <a:endParaRPr lang="en-US" sz="3700" dirty="0"/>
          </a:p>
        </p:txBody>
      </p:sp>
    </p:spTree>
    <p:extLst>
      <p:ext uri="{BB962C8B-B14F-4D97-AF65-F5344CB8AC3E}">
        <p14:creationId xmlns:p14="http://schemas.microsoft.com/office/powerpoint/2010/main" val="3915717477"/>
      </p:ext>
    </p:extLst>
  </p:cSld>
  <p:clrMapOvr>
    <a:masterClrMapping/>
  </p:clrMapOvr>
  <p:transition xmlns:p14="http://schemas.microsoft.com/office/powerpoint/2010/main" spd="slow">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The business portion of your house that was depreciated will potentially be subject to tax if you sell your home (sale of business asset).</a:t>
            </a:r>
          </a:p>
          <a:p>
            <a:endParaRPr lang="en-US" dirty="0"/>
          </a:p>
          <a:p>
            <a:r>
              <a:rPr lang="en-US" dirty="0" smtClean="0"/>
              <a:t>Don’t let that dissuade you from taking the deduction.  The amount in question is negligible compared to the prior years of tax savings.</a:t>
            </a:r>
            <a:endParaRPr lang="en-US" dirty="0"/>
          </a:p>
        </p:txBody>
      </p:sp>
      <p:sp>
        <p:nvSpPr>
          <p:cNvPr id="3" name="Title 2"/>
          <p:cNvSpPr>
            <a:spLocks noGrp="1"/>
          </p:cNvSpPr>
          <p:nvPr>
            <p:ph type="title"/>
          </p:nvPr>
        </p:nvSpPr>
        <p:spPr/>
        <p:txBody>
          <a:bodyPr>
            <a:normAutofit fontScale="90000"/>
          </a:bodyPr>
          <a:lstStyle/>
          <a:p>
            <a:pPr algn="ctr"/>
            <a:r>
              <a:rPr lang="en-US" dirty="0" smtClean="0">
                <a:latin typeface="Californian FB" panose="0207040306080B030204" pitchFamily="18" charset="0"/>
              </a:rPr>
              <a:t>Office in Home</a:t>
            </a:r>
            <a:br>
              <a:rPr lang="en-US" dirty="0" smtClean="0">
                <a:latin typeface="Californian FB" panose="0207040306080B030204" pitchFamily="18" charset="0"/>
              </a:rPr>
            </a:br>
            <a:r>
              <a:rPr lang="en-US" dirty="0" smtClean="0">
                <a:latin typeface="Californian FB" panose="0207040306080B030204" pitchFamily="18" charset="0"/>
              </a:rPr>
              <a:t>(OIH)</a:t>
            </a:r>
            <a:endParaRPr lang="en-US" dirty="0">
              <a:latin typeface="Californian FB" panose="0207040306080B030204" pitchFamily="18" charset="0"/>
            </a:endParaRPr>
          </a:p>
        </p:txBody>
      </p:sp>
    </p:spTree>
    <p:extLst>
      <p:ext uri="{BB962C8B-B14F-4D97-AF65-F5344CB8AC3E}">
        <p14:creationId xmlns:p14="http://schemas.microsoft.com/office/powerpoint/2010/main" val="3911006990"/>
      </p:ext>
    </p:extLst>
  </p:cSld>
  <p:clrMapOvr>
    <a:masterClrMapping/>
  </p:clrMapOvr>
  <p:transition xmlns:p14="http://schemas.microsoft.com/office/powerpoint/2010/main" spd="slow">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Difference between a C-Corp and S-Corp:</a:t>
            </a:r>
          </a:p>
          <a:p>
            <a:endParaRPr lang="en-US" dirty="0" smtClean="0"/>
          </a:p>
          <a:p>
            <a:pPr lvl="1"/>
            <a:r>
              <a:rPr lang="en-US" dirty="0" smtClean="0"/>
              <a:t>C-Corp Profits/Losses remain with business and taxes or write-offs are calculated at corporate level.</a:t>
            </a:r>
          </a:p>
          <a:p>
            <a:pPr lvl="1"/>
            <a:endParaRPr lang="en-US" dirty="0" smtClean="0"/>
          </a:p>
          <a:p>
            <a:pPr lvl="1"/>
            <a:r>
              <a:rPr lang="en-US" dirty="0" smtClean="0"/>
              <a:t>S-Corp Profits/Losses are pushed out to all shareholders, and each shareholder reports his/her share of profits or losses, and pays taxes at personal tax rates.</a:t>
            </a:r>
          </a:p>
          <a:p>
            <a:pPr lvl="1"/>
            <a:endParaRPr lang="en-US" dirty="0"/>
          </a:p>
          <a:p>
            <a:pPr lvl="1"/>
            <a:r>
              <a:rPr lang="en-US" dirty="0" smtClean="0"/>
              <a:t>In all other ways, both are corporations and need to be treated as such.</a:t>
            </a:r>
            <a:endParaRPr lang="en-US" dirty="0"/>
          </a:p>
        </p:txBody>
      </p:sp>
      <p:sp>
        <p:nvSpPr>
          <p:cNvPr id="3" name="Title 2"/>
          <p:cNvSpPr>
            <a:spLocks noGrp="1"/>
          </p:cNvSpPr>
          <p:nvPr>
            <p:ph type="title"/>
          </p:nvPr>
        </p:nvSpPr>
        <p:spPr/>
        <p:txBody>
          <a:bodyPr/>
          <a:lstStyle/>
          <a:p>
            <a:pPr algn="ctr"/>
            <a:r>
              <a:rPr lang="en-US" dirty="0" smtClean="0">
                <a:latin typeface="Californian FB" panose="0207040306080B030204" pitchFamily="18" charset="0"/>
              </a:rPr>
              <a:t>S-Corporation</a:t>
            </a:r>
            <a:endParaRPr lang="en-US" dirty="0">
              <a:latin typeface="Californian FB" panose="0207040306080B030204" pitchFamily="18" charset="0"/>
            </a:endParaRPr>
          </a:p>
        </p:txBody>
      </p:sp>
    </p:spTree>
    <p:extLst>
      <p:ext uri="{BB962C8B-B14F-4D97-AF65-F5344CB8AC3E}">
        <p14:creationId xmlns:p14="http://schemas.microsoft.com/office/powerpoint/2010/main" val="3828084097"/>
      </p:ext>
    </p:extLst>
  </p:cSld>
  <p:clrMapOvr>
    <a:masterClrMapping/>
  </p:clrMapOvr>
  <p:transition xmlns:p14="http://schemas.microsoft.com/office/powerpoint/2010/mai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65760" indent="-256032" fontAlgn="auto">
              <a:spcAft>
                <a:spcPts val="0"/>
              </a:spcAft>
              <a:buFont typeface="Wingdings 3"/>
              <a:buChar char=""/>
              <a:defRPr/>
            </a:pPr>
            <a:endParaRPr lang="en-US" sz="2200" dirty="0" smtClean="0"/>
          </a:p>
          <a:p>
            <a:pPr marL="365760" indent="-256032" fontAlgn="auto">
              <a:spcAft>
                <a:spcPts val="0"/>
              </a:spcAft>
              <a:buFont typeface="Wingdings 3"/>
              <a:buChar char=""/>
              <a:defRPr/>
            </a:pPr>
            <a:r>
              <a:rPr lang="en-US" sz="2200" dirty="0"/>
              <a:t>State and local sales </a:t>
            </a:r>
            <a:r>
              <a:rPr lang="en-US" sz="2200" dirty="0" smtClean="0"/>
              <a:t>tax deduction </a:t>
            </a:r>
            <a:r>
              <a:rPr lang="en-US" sz="2200" dirty="0"/>
              <a:t>on Schedule A</a:t>
            </a:r>
          </a:p>
          <a:p>
            <a:pPr marL="365760" indent="-256032" fontAlgn="auto">
              <a:spcAft>
                <a:spcPts val="0"/>
              </a:spcAft>
              <a:buFont typeface="Wingdings 3"/>
              <a:buChar char=""/>
              <a:defRPr/>
            </a:pPr>
            <a:endParaRPr lang="en-US" sz="2200" dirty="0"/>
          </a:p>
          <a:p>
            <a:pPr marL="365760" indent="-256032" fontAlgn="auto">
              <a:spcAft>
                <a:spcPts val="0"/>
              </a:spcAft>
              <a:buFont typeface="Wingdings 3"/>
              <a:buChar char=""/>
              <a:defRPr/>
            </a:pPr>
            <a:r>
              <a:rPr lang="en-US" sz="2200" dirty="0"/>
              <a:t>Mortgage insurance premium deduction on Schedule A</a:t>
            </a:r>
          </a:p>
          <a:p>
            <a:pPr marL="109728" indent="0" fontAlgn="auto">
              <a:spcAft>
                <a:spcPts val="0"/>
              </a:spcAft>
              <a:buNone/>
              <a:defRPr/>
            </a:pPr>
            <a:endParaRPr lang="en-US" sz="2200" dirty="0"/>
          </a:p>
          <a:p>
            <a:pPr marL="365760" indent="-256032" fontAlgn="auto">
              <a:spcAft>
                <a:spcPts val="0"/>
              </a:spcAft>
              <a:buFont typeface="Wingdings 3"/>
              <a:buChar char=""/>
              <a:defRPr/>
            </a:pPr>
            <a:r>
              <a:rPr lang="en-US" sz="2200" dirty="0"/>
              <a:t>Debt Forgiveness on Short Sales and </a:t>
            </a:r>
            <a:r>
              <a:rPr lang="en-US" sz="2200" dirty="0" smtClean="0"/>
              <a:t>Foreclosures of Principal Residences (up to $2 million)</a:t>
            </a:r>
            <a:endParaRPr lang="en-US" sz="2200" dirty="0"/>
          </a:p>
          <a:p>
            <a:pPr marL="365760" indent="-256032" fontAlgn="auto">
              <a:spcAft>
                <a:spcPts val="0"/>
              </a:spcAft>
              <a:buFont typeface="Wingdings 3"/>
              <a:buChar char=""/>
              <a:defRPr/>
            </a:pPr>
            <a:endParaRPr lang="en-US" sz="2200" dirty="0"/>
          </a:p>
          <a:p>
            <a:pPr marL="365760" indent="-256032" fontAlgn="auto">
              <a:spcAft>
                <a:spcPts val="0"/>
              </a:spcAft>
              <a:buFont typeface="Wingdings 3"/>
              <a:buChar char=""/>
              <a:defRPr/>
            </a:pPr>
            <a:r>
              <a:rPr lang="en-US" sz="2200" dirty="0"/>
              <a:t>50% Bonus Depreciation, including $8,000 first-year depreciation on qualifying vehicles</a:t>
            </a:r>
          </a:p>
          <a:p>
            <a:pPr marL="365760" indent="-256032" fontAlgn="auto">
              <a:spcAft>
                <a:spcPts val="0"/>
              </a:spcAft>
              <a:buFont typeface="Wingdings 3"/>
              <a:buChar char=""/>
              <a:defRPr/>
            </a:pPr>
            <a:endParaRPr lang="en-US" sz="2200" dirty="0" smtClean="0"/>
          </a:p>
        </p:txBody>
      </p:sp>
      <p:sp>
        <p:nvSpPr>
          <p:cNvPr id="2" name="Title 1"/>
          <p:cNvSpPr>
            <a:spLocks noGrp="1"/>
          </p:cNvSpPr>
          <p:nvPr>
            <p:ph type="title"/>
          </p:nvPr>
        </p:nvSpPr>
        <p:spPr/>
        <p:txBody>
          <a:bodyPr>
            <a:normAutofit fontScale="90000"/>
          </a:bodyPr>
          <a:lstStyle/>
          <a:p>
            <a:pPr algn="ctr" fontAlgn="auto">
              <a:spcAft>
                <a:spcPts val="0"/>
              </a:spcAft>
              <a:defRPr/>
            </a:pPr>
            <a:r>
              <a:rPr lang="en-US" dirty="0" smtClean="0">
                <a:latin typeface="Californian FB" pitchFamily="18" charset="0"/>
              </a:rPr>
              <a:t>Tax Provisions Extended for 2014</a:t>
            </a:r>
            <a:endParaRPr lang="en-US" dirty="0"/>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You must have a board.</a:t>
            </a:r>
          </a:p>
          <a:p>
            <a:endParaRPr lang="en-US" dirty="0"/>
          </a:p>
          <a:p>
            <a:r>
              <a:rPr lang="en-US" dirty="0" smtClean="0"/>
              <a:t>You must memorialize decisions in minutes.</a:t>
            </a:r>
          </a:p>
          <a:p>
            <a:endParaRPr lang="en-US" dirty="0"/>
          </a:p>
          <a:p>
            <a:r>
              <a:rPr lang="en-US" dirty="0" smtClean="0"/>
              <a:t>You must have annual meetings.</a:t>
            </a:r>
          </a:p>
          <a:p>
            <a:endParaRPr lang="en-US" dirty="0"/>
          </a:p>
          <a:p>
            <a:r>
              <a:rPr lang="en-US" dirty="0" smtClean="0"/>
              <a:t>You must provide your workers – including shareholders – with “reasonable compensation” through payroll.</a:t>
            </a:r>
            <a:endParaRPr lang="en-US" dirty="0"/>
          </a:p>
        </p:txBody>
      </p:sp>
      <p:sp>
        <p:nvSpPr>
          <p:cNvPr id="3" name="Title 2"/>
          <p:cNvSpPr>
            <a:spLocks noGrp="1"/>
          </p:cNvSpPr>
          <p:nvPr>
            <p:ph type="title"/>
          </p:nvPr>
        </p:nvSpPr>
        <p:spPr/>
        <p:txBody>
          <a:bodyPr/>
          <a:lstStyle/>
          <a:p>
            <a:pPr algn="ctr"/>
            <a:r>
              <a:rPr lang="en-US" dirty="0" smtClean="0">
                <a:latin typeface="Californian FB" panose="0207040306080B030204" pitchFamily="18" charset="0"/>
              </a:rPr>
              <a:t>S-Corporation</a:t>
            </a:r>
            <a:endParaRPr lang="en-US" dirty="0">
              <a:latin typeface="Californian FB" panose="0207040306080B030204" pitchFamily="18" charset="0"/>
            </a:endParaRPr>
          </a:p>
        </p:txBody>
      </p:sp>
    </p:spTree>
    <p:extLst>
      <p:ext uri="{BB962C8B-B14F-4D97-AF65-F5344CB8AC3E}">
        <p14:creationId xmlns:p14="http://schemas.microsoft.com/office/powerpoint/2010/main" val="2890333107"/>
      </p:ext>
    </p:extLst>
  </p:cSld>
  <p:clrMapOvr>
    <a:masterClrMapping/>
  </p:clrMapOvr>
  <p:transition xmlns:p14="http://schemas.microsoft.com/office/powerpoint/2010/main" spd="slow">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Remember poor old John?  Well, after the bad news, he asked for a calculation of what his taxes would have been had he formed an S-Corp.</a:t>
            </a:r>
          </a:p>
          <a:p>
            <a:endParaRPr lang="en-US" dirty="0"/>
          </a:p>
          <a:p>
            <a:r>
              <a:rPr lang="en-US" dirty="0" smtClean="0"/>
              <a:t>He had to be reminded that he would have to put himself on payroll and file (and pay for) a separate tax return.</a:t>
            </a:r>
            <a:endParaRPr lang="en-US" dirty="0"/>
          </a:p>
        </p:txBody>
      </p:sp>
      <p:sp>
        <p:nvSpPr>
          <p:cNvPr id="3" name="Title 2"/>
          <p:cNvSpPr>
            <a:spLocks noGrp="1"/>
          </p:cNvSpPr>
          <p:nvPr>
            <p:ph type="title"/>
          </p:nvPr>
        </p:nvSpPr>
        <p:spPr/>
        <p:txBody>
          <a:bodyPr/>
          <a:lstStyle/>
          <a:p>
            <a:pPr algn="ctr"/>
            <a:r>
              <a:rPr lang="en-US" dirty="0" smtClean="0">
                <a:latin typeface="Californian FB" panose="0207040306080B030204" pitchFamily="18" charset="0"/>
              </a:rPr>
              <a:t>S-Corporation</a:t>
            </a:r>
            <a:endParaRPr lang="en-US" dirty="0">
              <a:latin typeface="Californian FB" panose="0207040306080B030204" pitchFamily="18" charset="0"/>
            </a:endParaRPr>
          </a:p>
        </p:txBody>
      </p:sp>
    </p:spTree>
    <p:extLst>
      <p:ext uri="{BB962C8B-B14F-4D97-AF65-F5344CB8AC3E}">
        <p14:creationId xmlns:p14="http://schemas.microsoft.com/office/powerpoint/2010/main" val="3690654040"/>
      </p:ext>
    </p:extLst>
  </p:cSld>
  <p:clrMapOvr>
    <a:masterClrMapping/>
  </p:clrMapOvr>
  <p:transition xmlns:p14="http://schemas.microsoft.com/office/powerpoint/2010/main" spd="slow">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lgn="ctr">
              <a:buClr>
                <a:srgbClr val="7E97AD"/>
              </a:buClr>
            </a:pPr>
            <a:r>
              <a:rPr lang="en-US" dirty="0" smtClean="0">
                <a:solidFill>
                  <a:srgbClr val="000000"/>
                </a:solidFill>
              </a:rPr>
              <a:t>John’s S-Corp Return</a:t>
            </a:r>
          </a:p>
          <a:p>
            <a:pPr lvl="0">
              <a:buClr>
                <a:srgbClr val="7E97AD"/>
              </a:buClr>
            </a:pPr>
            <a:endParaRPr lang="en-US" sz="1400" dirty="0" smtClean="0">
              <a:solidFill>
                <a:srgbClr val="000000"/>
              </a:solidFill>
            </a:endParaRPr>
          </a:p>
          <a:p>
            <a:pPr lvl="0">
              <a:buClr>
                <a:srgbClr val="7E97AD"/>
              </a:buClr>
            </a:pPr>
            <a:endParaRPr lang="en-US" sz="1400" dirty="0">
              <a:solidFill>
                <a:srgbClr val="000000"/>
              </a:solidFill>
            </a:endParaRPr>
          </a:p>
          <a:p>
            <a:pPr lvl="0">
              <a:buClr>
                <a:srgbClr val="7E97AD"/>
              </a:buClr>
            </a:pPr>
            <a:r>
              <a:rPr lang="en-US" sz="1400" dirty="0" smtClean="0">
                <a:solidFill>
                  <a:srgbClr val="000000"/>
                </a:solidFill>
              </a:rPr>
              <a:t>$75,000    Gross Revenue</a:t>
            </a:r>
            <a:endParaRPr lang="en-US" sz="1400" dirty="0">
              <a:solidFill>
                <a:srgbClr val="000000"/>
              </a:solidFill>
            </a:endParaRPr>
          </a:p>
          <a:p>
            <a:pPr marL="109537" lvl="0" indent="0">
              <a:buClr>
                <a:srgbClr val="7E97AD"/>
              </a:buClr>
              <a:buNone/>
            </a:pPr>
            <a:r>
              <a:rPr lang="en-US" sz="1400" dirty="0" smtClean="0">
                <a:solidFill>
                  <a:srgbClr val="000000"/>
                </a:solidFill>
              </a:rPr>
              <a:t>    &lt;15,000&gt;  Business Expenses</a:t>
            </a:r>
            <a:endParaRPr lang="en-US" sz="1400" dirty="0">
              <a:solidFill>
                <a:srgbClr val="000000"/>
              </a:solidFill>
            </a:endParaRPr>
          </a:p>
          <a:p>
            <a:pPr marL="109537" lvl="0" indent="0">
              <a:buClr>
                <a:srgbClr val="7E97AD"/>
              </a:buClr>
              <a:buNone/>
            </a:pPr>
            <a:r>
              <a:rPr lang="en-US" sz="1400" dirty="0">
                <a:solidFill>
                  <a:srgbClr val="000000"/>
                </a:solidFill>
              </a:rPr>
              <a:t>    </a:t>
            </a:r>
            <a:r>
              <a:rPr lang="en-US" sz="1400" dirty="0" smtClean="0">
                <a:solidFill>
                  <a:srgbClr val="000000"/>
                </a:solidFill>
              </a:rPr>
              <a:t>&lt;40,000&gt;  John’s Salary</a:t>
            </a:r>
            <a:endParaRPr lang="en-US" sz="1400" dirty="0">
              <a:solidFill>
                <a:srgbClr val="000000"/>
              </a:solidFill>
            </a:endParaRPr>
          </a:p>
          <a:p>
            <a:pPr marL="109537" lvl="0" indent="0">
              <a:buClr>
                <a:srgbClr val="7E97AD"/>
              </a:buClr>
              <a:buNone/>
            </a:pPr>
            <a:r>
              <a:rPr lang="en-US" sz="1400" dirty="0">
                <a:solidFill>
                  <a:srgbClr val="000000"/>
                </a:solidFill>
              </a:rPr>
              <a:t>     </a:t>
            </a:r>
            <a:r>
              <a:rPr lang="en-US" sz="1400" dirty="0" smtClean="0">
                <a:solidFill>
                  <a:srgbClr val="000000"/>
                </a:solidFill>
              </a:rPr>
              <a:t> &lt;3,060&gt;  John’s Payroll Taxes (John also had $3,060 deducted from his paycheck)</a:t>
            </a:r>
            <a:endParaRPr lang="en-US" sz="1400" dirty="0">
              <a:solidFill>
                <a:srgbClr val="000000"/>
              </a:solidFill>
            </a:endParaRPr>
          </a:p>
          <a:p>
            <a:pPr marL="109537" lvl="0" indent="0">
              <a:buClr>
                <a:srgbClr val="7E97AD"/>
              </a:buClr>
              <a:buNone/>
            </a:pPr>
            <a:r>
              <a:rPr lang="en-US" sz="1400" dirty="0">
                <a:solidFill>
                  <a:srgbClr val="000000"/>
                </a:solidFill>
              </a:rPr>
              <a:t>     </a:t>
            </a:r>
            <a:r>
              <a:rPr lang="en-US" sz="1400" dirty="0" smtClean="0">
                <a:solidFill>
                  <a:srgbClr val="000000"/>
                </a:solidFill>
              </a:rPr>
              <a:t>   &lt;300&gt;   John’s Payroll Service Expense</a:t>
            </a:r>
            <a:endParaRPr lang="en-US" sz="1400" dirty="0">
              <a:solidFill>
                <a:srgbClr val="000000"/>
              </a:solidFill>
            </a:endParaRPr>
          </a:p>
          <a:p>
            <a:pPr marL="109537" lvl="0" indent="0">
              <a:buClr>
                <a:srgbClr val="7E97AD"/>
              </a:buClr>
              <a:buNone/>
            </a:pPr>
            <a:r>
              <a:rPr lang="en-US" sz="1400" dirty="0">
                <a:solidFill>
                  <a:srgbClr val="000000"/>
                </a:solidFill>
              </a:rPr>
              <a:t>--------- </a:t>
            </a:r>
          </a:p>
          <a:p>
            <a:pPr marL="109537" lvl="0" indent="0">
              <a:buClr>
                <a:srgbClr val="7E97AD"/>
              </a:buClr>
              <a:buNone/>
            </a:pPr>
            <a:r>
              <a:rPr lang="en-US" sz="1400" dirty="0">
                <a:solidFill>
                  <a:srgbClr val="000000"/>
                </a:solidFill>
              </a:rPr>
              <a:t>    </a:t>
            </a:r>
            <a:r>
              <a:rPr lang="en-US" sz="1400" dirty="0" smtClean="0">
                <a:solidFill>
                  <a:srgbClr val="000000"/>
                </a:solidFill>
              </a:rPr>
              <a:t>$16,640     </a:t>
            </a:r>
            <a:r>
              <a:rPr lang="en-US" sz="1400" b="1" dirty="0" smtClean="0">
                <a:solidFill>
                  <a:srgbClr val="000000"/>
                </a:solidFill>
              </a:rPr>
              <a:t>Net Profit reported on John’s K-1</a:t>
            </a:r>
          </a:p>
          <a:p>
            <a:pPr marL="109537" lvl="0" indent="0">
              <a:buClr>
                <a:srgbClr val="7E97AD"/>
              </a:buClr>
              <a:buNone/>
            </a:pPr>
            <a:r>
              <a:rPr lang="en-US" sz="1400" b="1" dirty="0" smtClean="0">
                <a:solidFill>
                  <a:srgbClr val="000000"/>
                </a:solidFill>
              </a:rPr>
              <a:t>=======</a:t>
            </a:r>
            <a:endParaRPr lang="en-US" sz="1400" b="1" dirty="0">
              <a:solidFill>
                <a:srgbClr val="000000"/>
              </a:solidFill>
            </a:endParaRPr>
          </a:p>
          <a:p>
            <a:pPr marL="109537" indent="0">
              <a:buNone/>
            </a:pPr>
            <a:endParaRPr lang="en-US" dirty="0"/>
          </a:p>
        </p:txBody>
      </p:sp>
      <p:sp>
        <p:nvSpPr>
          <p:cNvPr id="3" name="Title 2"/>
          <p:cNvSpPr>
            <a:spLocks noGrp="1"/>
          </p:cNvSpPr>
          <p:nvPr>
            <p:ph type="title"/>
          </p:nvPr>
        </p:nvSpPr>
        <p:spPr/>
        <p:txBody>
          <a:bodyPr/>
          <a:lstStyle/>
          <a:p>
            <a:pPr algn="ctr"/>
            <a:r>
              <a:rPr lang="en-US" dirty="0" smtClean="0">
                <a:latin typeface="Californian FB" panose="0207040306080B030204" pitchFamily="18" charset="0"/>
              </a:rPr>
              <a:t>S-Corporation</a:t>
            </a:r>
            <a:endParaRPr lang="en-US" dirty="0">
              <a:latin typeface="Californian FB" panose="0207040306080B030204" pitchFamily="18" charset="0"/>
            </a:endParaRPr>
          </a:p>
        </p:txBody>
      </p:sp>
    </p:spTree>
    <p:extLst>
      <p:ext uri="{BB962C8B-B14F-4D97-AF65-F5344CB8AC3E}">
        <p14:creationId xmlns:p14="http://schemas.microsoft.com/office/powerpoint/2010/main" val="2035684812"/>
      </p:ext>
    </p:extLst>
  </p:cSld>
  <p:clrMapOvr>
    <a:masterClrMapping/>
  </p:clrMapOvr>
  <p:transition xmlns:p14="http://schemas.microsoft.com/office/powerpoint/2010/main" spd="slow">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lgn="ctr">
              <a:buClr>
                <a:srgbClr val="7E97AD"/>
              </a:buClr>
            </a:pPr>
            <a:r>
              <a:rPr lang="en-US" dirty="0" smtClean="0">
                <a:solidFill>
                  <a:srgbClr val="000000"/>
                </a:solidFill>
              </a:rPr>
              <a:t>John’s Personal Return</a:t>
            </a:r>
          </a:p>
          <a:p>
            <a:pPr lvl="0">
              <a:buClr>
                <a:srgbClr val="7E97AD"/>
              </a:buClr>
            </a:pPr>
            <a:endParaRPr lang="en-US" sz="1400" dirty="0">
              <a:solidFill>
                <a:srgbClr val="000000"/>
              </a:solidFill>
            </a:endParaRPr>
          </a:p>
          <a:p>
            <a:pPr lvl="0">
              <a:buClr>
                <a:srgbClr val="7E97AD"/>
              </a:buClr>
            </a:pPr>
            <a:r>
              <a:rPr lang="en-US" sz="1400" dirty="0" smtClean="0">
                <a:solidFill>
                  <a:srgbClr val="000000"/>
                </a:solidFill>
              </a:rPr>
              <a:t>$40,000    </a:t>
            </a:r>
            <a:r>
              <a:rPr lang="en-US" sz="1400" dirty="0">
                <a:solidFill>
                  <a:srgbClr val="000000"/>
                </a:solidFill>
              </a:rPr>
              <a:t>Wages</a:t>
            </a:r>
          </a:p>
          <a:p>
            <a:pPr lvl="0">
              <a:buClr>
                <a:srgbClr val="7E97AD"/>
              </a:buClr>
            </a:pPr>
            <a:r>
              <a:rPr lang="en-US" sz="1400" dirty="0">
                <a:solidFill>
                  <a:srgbClr val="000000"/>
                </a:solidFill>
              </a:rPr>
              <a:t>  </a:t>
            </a:r>
            <a:r>
              <a:rPr lang="en-US" sz="1400" dirty="0" smtClean="0">
                <a:solidFill>
                  <a:srgbClr val="000000"/>
                </a:solidFill>
              </a:rPr>
              <a:t>16,640    S-Corp Profit from K-1</a:t>
            </a:r>
            <a:endParaRPr lang="en-US" sz="1400" dirty="0">
              <a:solidFill>
                <a:srgbClr val="000000"/>
              </a:solidFill>
            </a:endParaRPr>
          </a:p>
          <a:p>
            <a:pPr marL="109537" lvl="0" indent="0">
              <a:buClr>
                <a:srgbClr val="7E97AD"/>
              </a:buClr>
              <a:buNone/>
            </a:pPr>
            <a:r>
              <a:rPr lang="en-US" sz="1400" dirty="0" smtClean="0">
                <a:solidFill>
                  <a:srgbClr val="000000"/>
                </a:solidFill>
              </a:rPr>
              <a:t>      &lt;</a:t>
            </a:r>
            <a:r>
              <a:rPr lang="en-US" sz="1400" dirty="0">
                <a:solidFill>
                  <a:srgbClr val="000000"/>
                </a:solidFill>
              </a:rPr>
              <a:t>6,200&gt;  </a:t>
            </a:r>
            <a:r>
              <a:rPr lang="en-US" sz="1400" dirty="0" smtClean="0">
                <a:solidFill>
                  <a:srgbClr val="000000"/>
                </a:solidFill>
              </a:rPr>
              <a:t>Standard </a:t>
            </a:r>
            <a:r>
              <a:rPr lang="en-US" sz="1400" dirty="0">
                <a:solidFill>
                  <a:srgbClr val="000000"/>
                </a:solidFill>
              </a:rPr>
              <a:t>Deduction</a:t>
            </a:r>
          </a:p>
          <a:p>
            <a:pPr marL="109537" lvl="0" indent="0">
              <a:buClr>
                <a:srgbClr val="7E97AD"/>
              </a:buClr>
              <a:buNone/>
            </a:pPr>
            <a:r>
              <a:rPr lang="en-US" sz="1400" dirty="0">
                <a:solidFill>
                  <a:srgbClr val="000000"/>
                </a:solidFill>
              </a:rPr>
              <a:t>     </a:t>
            </a:r>
            <a:r>
              <a:rPr lang="en-US" sz="1400" dirty="0" smtClean="0">
                <a:solidFill>
                  <a:srgbClr val="000000"/>
                </a:solidFill>
              </a:rPr>
              <a:t> &lt;</a:t>
            </a:r>
            <a:r>
              <a:rPr lang="en-US" sz="1400" dirty="0">
                <a:solidFill>
                  <a:srgbClr val="000000"/>
                </a:solidFill>
              </a:rPr>
              <a:t>3,950&gt;  </a:t>
            </a:r>
            <a:r>
              <a:rPr lang="en-US" sz="1400" dirty="0" smtClean="0">
                <a:solidFill>
                  <a:srgbClr val="000000"/>
                </a:solidFill>
              </a:rPr>
              <a:t>Personal </a:t>
            </a:r>
            <a:r>
              <a:rPr lang="en-US" sz="1400" dirty="0">
                <a:solidFill>
                  <a:srgbClr val="000000"/>
                </a:solidFill>
              </a:rPr>
              <a:t>Exemption</a:t>
            </a:r>
          </a:p>
          <a:p>
            <a:pPr marL="109537" lvl="0" indent="0">
              <a:buClr>
                <a:srgbClr val="7E97AD"/>
              </a:buClr>
              <a:buNone/>
            </a:pPr>
            <a:r>
              <a:rPr lang="en-US" sz="1400" dirty="0">
                <a:solidFill>
                  <a:srgbClr val="000000"/>
                </a:solidFill>
              </a:rPr>
              <a:t>--------- </a:t>
            </a:r>
          </a:p>
          <a:p>
            <a:pPr marL="109537" lvl="0" indent="0">
              <a:buClr>
                <a:srgbClr val="7E97AD"/>
              </a:buClr>
              <a:buNone/>
            </a:pPr>
            <a:r>
              <a:rPr lang="en-US" sz="1400" dirty="0">
                <a:solidFill>
                  <a:srgbClr val="000000"/>
                </a:solidFill>
              </a:rPr>
              <a:t>    $</a:t>
            </a:r>
            <a:r>
              <a:rPr lang="en-US" sz="1400" dirty="0" smtClean="0">
                <a:solidFill>
                  <a:srgbClr val="000000"/>
                </a:solidFill>
              </a:rPr>
              <a:t>46,490     </a:t>
            </a:r>
            <a:r>
              <a:rPr lang="en-US" sz="1400" b="1" dirty="0">
                <a:solidFill>
                  <a:srgbClr val="000000"/>
                </a:solidFill>
              </a:rPr>
              <a:t>Taxable Income</a:t>
            </a:r>
          </a:p>
          <a:p>
            <a:pPr marL="109537" lvl="0" indent="0">
              <a:buClr>
                <a:srgbClr val="7E97AD"/>
              </a:buClr>
              <a:buNone/>
            </a:pPr>
            <a:r>
              <a:rPr lang="en-US" sz="1400" dirty="0">
                <a:solidFill>
                  <a:srgbClr val="000000"/>
                </a:solidFill>
              </a:rPr>
              <a:t>X Blended Tax Rate</a:t>
            </a:r>
          </a:p>
          <a:p>
            <a:pPr marL="109537" lvl="0" indent="0">
              <a:buClr>
                <a:srgbClr val="7E97AD"/>
              </a:buClr>
              <a:buNone/>
            </a:pPr>
            <a:r>
              <a:rPr lang="en-US" sz="1400" dirty="0">
                <a:solidFill>
                  <a:srgbClr val="000000"/>
                </a:solidFill>
              </a:rPr>
              <a:t>---------</a:t>
            </a:r>
          </a:p>
          <a:p>
            <a:pPr marL="109537" lvl="0" indent="0">
              <a:buClr>
                <a:srgbClr val="7E97AD"/>
              </a:buClr>
              <a:buNone/>
            </a:pPr>
            <a:r>
              <a:rPr lang="en-US" sz="1400" dirty="0">
                <a:solidFill>
                  <a:srgbClr val="000000"/>
                </a:solidFill>
              </a:rPr>
              <a:t>    $  </a:t>
            </a:r>
            <a:r>
              <a:rPr lang="en-US" sz="1400" dirty="0" smtClean="0">
                <a:solidFill>
                  <a:srgbClr val="000000"/>
                </a:solidFill>
              </a:rPr>
              <a:t>7,479     </a:t>
            </a:r>
            <a:r>
              <a:rPr lang="en-US" sz="1400" b="1" dirty="0">
                <a:solidFill>
                  <a:srgbClr val="000000"/>
                </a:solidFill>
              </a:rPr>
              <a:t>Income Tax</a:t>
            </a:r>
            <a:endParaRPr lang="en-US" sz="1400" dirty="0">
              <a:solidFill>
                <a:srgbClr val="000000"/>
              </a:solidFill>
            </a:endParaRPr>
          </a:p>
          <a:p>
            <a:pPr marL="109537" lvl="0" indent="0">
              <a:buClr>
                <a:srgbClr val="7E97AD"/>
              </a:buClr>
              <a:buNone/>
            </a:pPr>
            <a:r>
              <a:rPr lang="en-US" sz="1400" dirty="0">
                <a:solidFill>
                  <a:srgbClr val="000000"/>
                </a:solidFill>
              </a:rPr>
              <a:t>+     </a:t>
            </a:r>
            <a:r>
              <a:rPr lang="en-US" sz="1400" dirty="0" smtClean="0">
                <a:solidFill>
                  <a:srgbClr val="000000"/>
                </a:solidFill>
              </a:rPr>
              <a:t>   -0-      </a:t>
            </a:r>
            <a:r>
              <a:rPr lang="en-US" sz="1400" b="1" dirty="0">
                <a:solidFill>
                  <a:srgbClr val="000000"/>
                </a:solidFill>
              </a:rPr>
              <a:t>SE Tax </a:t>
            </a:r>
            <a:r>
              <a:rPr lang="en-US" sz="1400" b="1" dirty="0" smtClean="0">
                <a:solidFill>
                  <a:srgbClr val="000000"/>
                </a:solidFill>
              </a:rPr>
              <a:t>(but John had $3,060 deducted from his paycheck)</a:t>
            </a:r>
          </a:p>
          <a:p>
            <a:pPr marL="109537" lvl="0" indent="0">
              <a:buClr>
                <a:srgbClr val="7E97AD"/>
              </a:buClr>
              <a:buNone/>
            </a:pPr>
            <a:r>
              <a:rPr lang="en-US" sz="1400" b="1" dirty="0" smtClean="0">
                <a:solidFill>
                  <a:srgbClr val="000000"/>
                </a:solidFill>
              </a:rPr>
              <a:t>---------</a:t>
            </a:r>
            <a:endParaRPr lang="en-US" sz="1400" b="1" dirty="0">
              <a:solidFill>
                <a:srgbClr val="000000"/>
              </a:solidFill>
            </a:endParaRPr>
          </a:p>
          <a:p>
            <a:pPr marL="109537" lvl="0" indent="0">
              <a:buClr>
                <a:srgbClr val="7E97AD"/>
              </a:buClr>
              <a:buNone/>
            </a:pPr>
            <a:r>
              <a:rPr lang="en-US" sz="1400" b="1" dirty="0">
                <a:solidFill>
                  <a:srgbClr val="000000"/>
                </a:solidFill>
              </a:rPr>
              <a:t>    </a:t>
            </a:r>
            <a:r>
              <a:rPr lang="en-US" sz="1400" dirty="0">
                <a:solidFill>
                  <a:srgbClr val="000000"/>
                </a:solidFill>
              </a:rPr>
              <a:t>$  </a:t>
            </a:r>
            <a:r>
              <a:rPr lang="en-US" sz="1400" dirty="0" smtClean="0">
                <a:solidFill>
                  <a:srgbClr val="000000"/>
                </a:solidFill>
              </a:rPr>
              <a:t>7,479     </a:t>
            </a:r>
            <a:r>
              <a:rPr lang="en-US" sz="1400" b="1" dirty="0">
                <a:solidFill>
                  <a:srgbClr val="000000"/>
                </a:solidFill>
              </a:rPr>
              <a:t>Total </a:t>
            </a:r>
            <a:r>
              <a:rPr lang="en-US" sz="1400" b="1" dirty="0" smtClean="0">
                <a:solidFill>
                  <a:srgbClr val="000000"/>
                </a:solidFill>
              </a:rPr>
              <a:t>Tax (+ $3,060 for a total of $10,539)</a:t>
            </a:r>
            <a:endParaRPr lang="en-US" sz="1400" dirty="0">
              <a:solidFill>
                <a:srgbClr val="000000"/>
              </a:solidFill>
            </a:endParaRPr>
          </a:p>
          <a:p>
            <a:pPr marL="109537" lvl="0" indent="0">
              <a:buClr>
                <a:srgbClr val="7E97AD"/>
              </a:buClr>
              <a:buNone/>
            </a:pPr>
            <a:r>
              <a:rPr lang="en-US" sz="1400" b="1" dirty="0">
                <a:solidFill>
                  <a:srgbClr val="000000"/>
                </a:solidFill>
              </a:rPr>
              <a:t>=======</a:t>
            </a:r>
          </a:p>
          <a:p>
            <a:endParaRPr lang="en-US" dirty="0"/>
          </a:p>
        </p:txBody>
      </p:sp>
      <p:sp>
        <p:nvSpPr>
          <p:cNvPr id="3" name="Title 2"/>
          <p:cNvSpPr>
            <a:spLocks noGrp="1"/>
          </p:cNvSpPr>
          <p:nvPr>
            <p:ph type="title"/>
          </p:nvPr>
        </p:nvSpPr>
        <p:spPr/>
        <p:txBody>
          <a:bodyPr/>
          <a:lstStyle/>
          <a:p>
            <a:pPr algn="ctr"/>
            <a:r>
              <a:rPr lang="en-US" dirty="0" smtClean="0">
                <a:latin typeface="Californian FB" panose="0207040306080B030204" pitchFamily="18" charset="0"/>
              </a:rPr>
              <a:t>S-Corporation</a:t>
            </a:r>
            <a:endParaRPr lang="en-US" dirty="0">
              <a:latin typeface="Californian FB" panose="0207040306080B030204" pitchFamily="18" charset="0"/>
            </a:endParaRPr>
          </a:p>
        </p:txBody>
      </p:sp>
    </p:spTree>
    <p:extLst>
      <p:ext uri="{BB962C8B-B14F-4D97-AF65-F5344CB8AC3E}">
        <p14:creationId xmlns:p14="http://schemas.microsoft.com/office/powerpoint/2010/main" val="310088121"/>
      </p:ext>
    </p:extLst>
  </p:cSld>
  <p:clrMapOvr>
    <a:masterClrMapping/>
  </p:clrMapOvr>
  <p:transition xmlns:p14="http://schemas.microsoft.com/office/powerpoint/2010/main" spd="slow">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Retirement plan contributions you provide for your employees are deductible at the business level and reduce your SE tax.</a:t>
            </a:r>
          </a:p>
          <a:p>
            <a:endParaRPr lang="en-US" dirty="0"/>
          </a:p>
          <a:p>
            <a:r>
              <a:rPr lang="en-US" dirty="0" smtClean="0"/>
              <a:t>Retirement plan contributions for yourself are deductible at the income tax level, but not the SE tax level – they do not reduce SE tax.</a:t>
            </a:r>
          </a:p>
          <a:p>
            <a:endParaRPr lang="en-US" dirty="0"/>
          </a:p>
          <a:p>
            <a:r>
              <a:rPr lang="en-US" dirty="0" smtClean="0"/>
              <a:t>Depending on the plan, you may have as long as October 15 to make your contribution.</a:t>
            </a:r>
            <a:endParaRPr lang="en-US" dirty="0"/>
          </a:p>
        </p:txBody>
      </p:sp>
      <p:sp>
        <p:nvSpPr>
          <p:cNvPr id="3" name="Title 2"/>
          <p:cNvSpPr>
            <a:spLocks noGrp="1"/>
          </p:cNvSpPr>
          <p:nvPr>
            <p:ph type="title"/>
          </p:nvPr>
        </p:nvSpPr>
        <p:spPr/>
        <p:txBody>
          <a:bodyPr/>
          <a:lstStyle/>
          <a:p>
            <a:pPr algn="ctr"/>
            <a:r>
              <a:rPr lang="en-US" dirty="0" smtClean="0">
                <a:latin typeface="Californian FB" panose="0207040306080B030204" pitchFamily="18" charset="0"/>
              </a:rPr>
              <a:t>Retirement Plans</a:t>
            </a:r>
            <a:endParaRPr lang="en-US" dirty="0">
              <a:latin typeface="Californian FB" panose="0207040306080B030204" pitchFamily="18" charset="0"/>
            </a:endParaRPr>
          </a:p>
        </p:txBody>
      </p:sp>
    </p:spTree>
    <p:extLst>
      <p:ext uri="{BB962C8B-B14F-4D97-AF65-F5344CB8AC3E}">
        <p14:creationId xmlns:p14="http://schemas.microsoft.com/office/powerpoint/2010/main" val="3519039311"/>
      </p:ext>
    </p:extLst>
  </p:cSld>
  <p:clrMapOvr>
    <a:masterClrMapping/>
  </p:clrMapOvr>
  <p:transition xmlns:p14="http://schemas.microsoft.com/office/powerpoint/2010/main" spd="slow">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Solo 401(k)</a:t>
            </a:r>
          </a:p>
          <a:p>
            <a:r>
              <a:rPr lang="en-US" dirty="0" smtClean="0"/>
              <a:t>SEP Plan</a:t>
            </a:r>
          </a:p>
          <a:p>
            <a:r>
              <a:rPr lang="en-US" dirty="0" smtClean="0"/>
              <a:t>Profit-Sharing Plan</a:t>
            </a:r>
          </a:p>
          <a:p>
            <a:r>
              <a:rPr lang="en-US" dirty="0" smtClean="0"/>
              <a:t>Many, many others</a:t>
            </a:r>
            <a:endParaRPr lang="en-US" dirty="0"/>
          </a:p>
          <a:p>
            <a:endParaRPr lang="en-US" dirty="0" smtClean="0"/>
          </a:p>
          <a:p>
            <a:r>
              <a:rPr lang="en-US" u="sng" dirty="0" smtClean="0">
                <a:solidFill>
                  <a:srgbClr val="0070C0"/>
                </a:solidFill>
              </a:rPr>
              <a:t>irs.gov/Retirement-Plans/Plan-Sponsor/Types-of-Retirement-Plans-1</a:t>
            </a:r>
            <a:endParaRPr lang="en-US" u="sng" dirty="0">
              <a:solidFill>
                <a:srgbClr val="0070C0"/>
              </a:solidFill>
            </a:endParaRPr>
          </a:p>
        </p:txBody>
      </p:sp>
      <p:sp>
        <p:nvSpPr>
          <p:cNvPr id="3" name="Title 2"/>
          <p:cNvSpPr>
            <a:spLocks noGrp="1"/>
          </p:cNvSpPr>
          <p:nvPr>
            <p:ph type="title"/>
          </p:nvPr>
        </p:nvSpPr>
        <p:spPr/>
        <p:txBody>
          <a:bodyPr/>
          <a:lstStyle/>
          <a:p>
            <a:pPr algn="ctr"/>
            <a:r>
              <a:rPr lang="en-US" dirty="0" smtClean="0">
                <a:latin typeface="Californian FB" panose="0207040306080B030204" pitchFamily="18" charset="0"/>
              </a:rPr>
              <a:t>Retirement Plans</a:t>
            </a:r>
            <a:endParaRPr lang="en-US" dirty="0">
              <a:latin typeface="Californian FB" panose="0207040306080B030204" pitchFamily="18" charset="0"/>
            </a:endParaRPr>
          </a:p>
        </p:txBody>
      </p:sp>
    </p:spTree>
    <p:extLst>
      <p:ext uri="{BB962C8B-B14F-4D97-AF65-F5344CB8AC3E}">
        <p14:creationId xmlns:p14="http://schemas.microsoft.com/office/powerpoint/2010/main" val="2588642965"/>
      </p:ext>
    </p:extLst>
  </p:cSld>
  <p:clrMapOvr>
    <a:masterClrMapping/>
  </p:clrMapOvr>
  <p:transition xmlns:p14="http://schemas.microsoft.com/office/powerpoint/2010/main" spd="slow">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sz="1600" dirty="0" smtClean="0"/>
          </a:p>
          <a:p>
            <a:r>
              <a:rPr lang="en-US" sz="1300" dirty="0" smtClean="0"/>
              <a:t>John decides to create a SEP for himself, which means he can contribute up to $13,940 this year ($60,000 - $4,239 x 25% = $13,940).  </a:t>
            </a:r>
          </a:p>
          <a:p>
            <a:endParaRPr lang="en-US" sz="1300" dirty="0" smtClean="0"/>
          </a:p>
          <a:p>
            <a:r>
              <a:rPr lang="en-US" sz="1300" dirty="0" smtClean="0"/>
              <a:t>$     -0-    Wages</a:t>
            </a:r>
          </a:p>
          <a:p>
            <a:r>
              <a:rPr lang="en-US" sz="1300" dirty="0"/>
              <a:t> </a:t>
            </a:r>
            <a:r>
              <a:rPr lang="en-US" sz="1300" dirty="0" smtClean="0"/>
              <a:t>60,000    Net Business Income</a:t>
            </a:r>
            <a:endParaRPr lang="en-US" sz="1300" dirty="0"/>
          </a:p>
          <a:p>
            <a:pPr marL="109537" indent="0">
              <a:buNone/>
            </a:pPr>
            <a:r>
              <a:rPr lang="en-US" sz="1300" dirty="0"/>
              <a:t> </a:t>
            </a:r>
            <a:r>
              <a:rPr lang="en-US" sz="1300" dirty="0" smtClean="0"/>
              <a:t>    &lt;4,239&gt;  </a:t>
            </a:r>
            <a:r>
              <a:rPr lang="en-US" sz="1300" b="1" i="1" dirty="0" smtClean="0"/>
              <a:t>Half of SE Tax</a:t>
            </a:r>
          </a:p>
          <a:p>
            <a:pPr marL="109537" indent="0">
              <a:buNone/>
            </a:pPr>
            <a:r>
              <a:rPr lang="en-US" sz="1300" b="1" i="1" dirty="0"/>
              <a:t> </a:t>
            </a:r>
            <a:r>
              <a:rPr lang="en-US" sz="1300" b="1" i="1" dirty="0" smtClean="0"/>
              <a:t>  </a:t>
            </a:r>
            <a:r>
              <a:rPr lang="en-US" sz="1300" dirty="0" smtClean="0"/>
              <a:t>&lt;13,940&gt;  </a:t>
            </a:r>
            <a:r>
              <a:rPr lang="en-US" sz="1300" b="1" i="1" dirty="0" smtClean="0"/>
              <a:t>Retirement Contribution</a:t>
            </a:r>
          </a:p>
          <a:p>
            <a:pPr marL="109537" indent="0">
              <a:buNone/>
            </a:pPr>
            <a:r>
              <a:rPr lang="en-US" sz="1300" dirty="0"/>
              <a:t> </a:t>
            </a:r>
            <a:r>
              <a:rPr lang="en-US" sz="1300" dirty="0" smtClean="0"/>
              <a:t>    &lt;6,200&gt;   Standard Deduction</a:t>
            </a:r>
          </a:p>
          <a:p>
            <a:pPr marL="109537" indent="0">
              <a:buNone/>
            </a:pPr>
            <a:r>
              <a:rPr lang="en-US" sz="1300" dirty="0"/>
              <a:t> </a:t>
            </a:r>
            <a:r>
              <a:rPr lang="en-US" sz="1300" dirty="0" smtClean="0"/>
              <a:t>    &lt;3,950&gt;   Personal Exemption</a:t>
            </a:r>
          </a:p>
          <a:p>
            <a:pPr marL="109537" indent="0">
              <a:buNone/>
            </a:pPr>
            <a:r>
              <a:rPr lang="en-US" sz="1300" dirty="0" smtClean="0"/>
              <a:t>--------- </a:t>
            </a:r>
          </a:p>
          <a:p>
            <a:pPr marL="109537" indent="0">
              <a:buNone/>
            </a:pPr>
            <a:r>
              <a:rPr lang="en-US" sz="1300" dirty="0"/>
              <a:t> </a:t>
            </a:r>
            <a:r>
              <a:rPr lang="en-US" sz="1300" dirty="0" smtClean="0"/>
              <a:t>   $31,671     </a:t>
            </a:r>
            <a:r>
              <a:rPr lang="en-US" sz="1300" b="1" dirty="0" smtClean="0"/>
              <a:t>Taxable Income</a:t>
            </a:r>
          </a:p>
          <a:p>
            <a:pPr marL="109537" indent="0">
              <a:buNone/>
            </a:pPr>
            <a:r>
              <a:rPr lang="en-US" sz="1300" dirty="0" smtClean="0"/>
              <a:t>X Blended Tax Rate</a:t>
            </a:r>
          </a:p>
          <a:p>
            <a:pPr marL="109537" indent="0">
              <a:buNone/>
            </a:pPr>
            <a:r>
              <a:rPr lang="en-US" sz="1300" dirty="0" smtClean="0"/>
              <a:t>---------</a:t>
            </a:r>
          </a:p>
          <a:p>
            <a:pPr marL="109537" indent="0">
              <a:buNone/>
            </a:pPr>
            <a:r>
              <a:rPr lang="en-US" sz="1300" dirty="0"/>
              <a:t> </a:t>
            </a:r>
            <a:r>
              <a:rPr lang="en-US" sz="1300" dirty="0" smtClean="0"/>
              <a:t>   $  4,297     </a:t>
            </a:r>
            <a:r>
              <a:rPr lang="en-US" sz="1300" b="1" dirty="0" smtClean="0"/>
              <a:t>Income Tax (was $7,259)</a:t>
            </a:r>
            <a:endParaRPr lang="en-US" sz="1300" dirty="0" smtClean="0"/>
          </a:p>
          <a:p>
            <a:pPr marL="109537" indent="0">
              <a:buNone/>
            </a:pPr>
            <a:r>
              <a:rPr lang="en-US" sz="1300" dirty="0" smtClean="0"/>
              <a:t>+     8,478      </a:t>
            </a:r>
            <a:r>
              <a:rPr lang="en-US" sz="1300" b="1" dirty="0" smtClean="0"/>
              <a:t>SE Tax ($60,000 x 92.35% x 15.3%)</a:t>
            </a:r>
            <a:endParaRPr lang="en-US" sz="1300" dirty="0"/>
          </a:p>
          <a:p>
            <a:pPr marL="109537" indent="0">
              <a:buNone/>
            </a:pPr>
            <a:r>
              <a:rPr lang="en-US" sz="1300" b="1" dirty="0" smtClean="0"/>
              <a:t>---------</a:t>
            </a:r>
          </a:p>
          <a:p>
            <a:pPr marL="109537" indent="0">
              <a:buNone/>
            </a:pPr>
            <a:r>
              <a:rPr lang="en-US" sz="1300" b="1" dirty="0"/>
              <a:t> </a:t>
            </a:r>
            <a:r>
              <a:rPr lang="en-US" sz="1300" b="1" dirty="0" smtClean="0"/>
              <a:t>  </a:t>
            </a:r>
            <a:r>
              <a:rPr lang="en-US" sz="1300" dirty="0" smtClean="0"/>
              <a:t>$ 12,775     </a:t>
            </a:r>
            <a:r>
              <a:rPr lang="en-US" sz="1300" b="1" dirty="0" smtClean="0"/>
              <a:t>Total Tax ( was $15,737)</a:t>
            </a:r>
            <a:endParaRPr lang="en-US" sz="1300" dirty="0" smtClean="0"/>
          </a:p>
          <a:p>
            <a:pPr marL="109537" indent="0">
              <a:buNone/>
            </a:pPr>
            <a:r>
              <a:rPr lang="en-US" sz="1300" b="1" dirty="0" smtClean="0"/>
              <a:t>=======</a:t>
            </a:r>
          </a:p>
        </p:txBody>
      </p:sp>
      <p:sp>
        <p:nvSpPr>
          <p:cNvPr id="3" name="Title 2"/>
          <p:cNvSpPr>
            <a:spLocks noGrp="1"/>
          </p:cNvSpPr>
          <p:nvPr>
            <p:ph type="title"/>
          </p:nvPr>
        </p:nvSpPr>
        <p:spPr>
          <a:xfrm>
            <a:off x="762000" y="457200"/>
            <a:ext cx="8229600" cy="1143000"/>
          </a:xfrm>
        </p:spPr>
        <p:txBody>
          <a:bodyPr>
            <a:normAutofit fontScale="90000"/>
          </a:bodyPr>
          <a:lstStyle/>
          <a:p>
            <a:pPr algn="ctr"/>
            <a:r>
              <a:rPr lang="en-US" dirty="0" smtClean="0">
                <a:latin typeface="Californian FB" panose="0207040306080B030204" pitchFamily="18" charset="0"/>
              </a:rPr>
              <a:t>Retirement Plan</a:t>
            </a:r>
            <a:br>
              <a:rPr lang="en-US" dirty="0" smtClean="0">
                <a:latin typeface="Californian FB" panose="0207040306080B030204" pitchFamily="18" charset="0"/>
              </a:rPr>
            </a:br>
            <a:r>
              <a:rPr lang="en-US" dirty="0" smtClean="0">
                <a:latin typeface="Californian FB" panose="0207040306080B030204" pitchFamily="18" charset="0"/>
              </a:rPr>
              <a:t>for Self-Employed John</a:t>
            </a:r>
            <a:endParaRPr lang="en-US" dirty="0">
              <a:latin typeface="Californian FB" panose="0207040306080B030204" pitchFamily="18" charset="0"/>
            </a:endParaRPr>
          </a:p>
        </p:txBody>
      </p:sp>
    </p:spTree>
    <p:extLst>
      <p:ext uri="{BB962C8B-B14F-4D97-AF65-F5344CB8AC3E}">
        <p14:creationId xmlns:p14="http://schemas.microsoft.com/office/powerpoint/2010/main" val="277225663"/>
      </p:ext>
    </p:extLst>
  </p:cSld>
  <p:clrMapOvr>
    <a:masterClrMapping/>
  </p:clrMapOvr>
  <p:transition xmlns:p14="http://schemas.microsoft.com/office/powerpoint/2010/main" spd="slow">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buClr>
                <a:srgbClr val="7E97AD"/>
              </a:buClr>
            </a:pPr>
            <a:endParaRPr lang="en-US" sz="1400" dirty="0" smtClean="0">
              <a:solidFill>
                <a:srgbClr val="000000"/>
              </a:solidFill>
            </a:endParaRPr>
          </a:p>
          <a:p>
            <a:pPr lvl="0">
              <a:buClr>
                <a:srgbClr val="7E97AD"/>
              </a:buClr>
            </a:pPr>
            <a:r>
              <a:rPr lang="en-US" sz="1400" dirty="0" smtClean="0">
                <a:solidFill>
                  <a:srgbClr val="000000"/>
                </a:solidFill>
              </a:rPr>
              <a:t>John creates a SEP for his S-Corp, and his company contributes the maximum allowed, which is 25% of his gross wages or $10,000.</a:t>
            </a:r>
          </a:p>
          <a:p>
            <a:pPr lvl="0">
              <a:buClr>
                <a:srgbClr val="7E97AD"/>
              </a:buClr>
            </a:pPr>
            <a:endParaRPr lang="en-US" sz="1400" dirty="0">
              <a:solidFill>
                <a:srgbClr val="000000"/>
              </a:solidFill>
            </a:endParaRPr>
          </a:p>
          <a:p>
            <a:pPr lvl="0">
              <a:buClr>
                <a:srgbClr val="7E97AD"/>
              </a:buClr>
            </a:pPr>
            <a:r>
              <a:rPr lang="en-US" sz="1400" dirty="0" smtClean="0">
                <a:solidFill>
                  <a:srgbClr val="000000"/>
                </a:solidFill>
              </a:rPr>
              <a:t>$</a:t>
            </a:r>
            <a:r>
              <a:rPr lang="en-US" sz="1400" dirty="0">
                <a:solidFill>
                  <a:srgbClr val="000000"/>
                </a:solidFill>
              </a:rPr>
              <a:t>40,000    Wages</a:t>
            </a:r>
          </a:p>
          <a:p>
            <a:pPr lvl="0">
              <a:buClr>
                <a:srgbClr val="7E97AD"/>
              </a:buClr>
            </a:pPr>
            <a:r>
              <a:rPr lang="en-US" sz="1400" dirty="0">
                <a:solidFill>
                  <a:srgbClr val="000000"/>
                </a:solidFill>
              </a:rPr>
              <a:t>  </a:t>
            </a:r>
            <a:r>
              <a:rPr lang="en-US" sz="1400" dirty="0" smtClean="0">
                <a:solidFill>
                  <a:srgbClr val="000000"/>
                </a:solidFill>
              </a:rPr>
              <a:t>  6,640    </a:t>
            </a:r>
            <a:r>
              <a:rPr lang="en-US" sz="1400" dirty="0">
                <a:solidFill>
                  <a:srgbClr val="000000"/>
                </a:solidFill>
              </a:rPr>
              <a:t>S-Corp Profit from </a:t>
            </a:r>
            <a:r>
              <a:rPr lang="en-US" sz="1400" dirty="0" smtClean="0">
                <a:solidFill>
                  <a:srgbClr val="000000"/>
                </a:solidFill>
              </a:rPr>
              <a:t>K-1</a:t>
            </a:r>
            <a:r>
              <a:rPr lang="en-US" sz="1400" b="1" dirty="0" smtClean="0">
                <a:solidFill>
                  <a:srgbClr val="000000"/>
                </a:solidFill>
              </a:rPr>
              <a:t>(the net profit has been reduced by $10,000)</a:t>
            </a:r>
            <a:endParaRPr lang="en-US" sz="1400" b="1" dirty="0">
              <a:solidFill>
                <a:srgbClr val="000000"/>
              </a:solidFill>
            </a:endParaRPr>
          </a:p>
          <a:p>
            <a:pPr marL="109537" lvl="0" indent="0">
              <a:buClr>
                <a:srgbClr val="7E97AD"/>
              </a:buClr>
              <a:buNone/>
            </a:pPr>
            <a:r>
              <a:rPr lang="en-US" sz="1400" dirty="0">
                <a:solidFill>
                  <a:srgbClr val="000000"/>
                </a:solidFill>
              </a:rPr>
              <a:t>      &lt;6,200&gt;  Standard Deduction</a:t>
            </a:r>
          </a:p>
          <a:p>
            <a:pPr marL="109537" lvl="0" indent="0">
              <a:buClr>
                <a:srgbClr val="7E97AD"/>
              </a:buClr>
              <a:buNone/>
            </a:pPr>
            <a:r>
              <a:rPr lang="en-US" sz="1400" dirty="0">
                <a:solidFill>
                  <a:srgbClr val="000000"/>
                </a:solidFill>
              </a:rPr>
              <a:t>      &lt;3,950&gt;  Personal Exemption</a:t>
            </a:r>
          </a:p>
          <a:p>
            <a:pPr marL="109537" lvl="0" indent="0">
              <a:buClr>
                <a:srgbClr val="7E97AD"/>
              </a:buClr>
              <a:buNone/>
            </a:pPr>
            <a:r>
              <a:rPr lang="en-US" sz="1400" dirty="0">
                <a:solidFill>
                  <a:srgbClr val="000000"/>
                </a:solidFill>
              </a:rPr>
              <a:t>--------- </a:t>
            </a:r>
          </a:p>
          <a:p>
            <a:pPr marL="109537" lvl="0" indent="0">
              <a:buClr>
                <a:srgbClr val="7E97AD"/>
              </a:buClr>
              <a:buNone/>
            </a:pPr>
            <a:r>
              <a:rPr lang="en-US" sz="1400" dirty="0">
                <a:solidFill>
                  <a:srgbClr val="000000"/>
                </a:solidFill>
              </a:rPr>
              <a:t>    </a:t>
            </a:r>
            <a:r>
              <a:rPr lang="en-US" sz="1400" dirty="0" smtClean="0">
                <a:solidFill>
                  <a:srgbClr val="000000"/>
                </a:solidFill>
              </a:rPr>
              <a:t>$36,490     </a:t>
            </a:r>
            <a:r>
              <a:rPr lang="en-US" sz="1400" b="1" dirty="0">
                <a:solidFill>
                  <a:srgbClr val="000000"/>
                </a:solidFill>
              </a:rPr>
              <a:t>Taxable Income</a:t>
            </a:r>
          </a:p>
          <a:p>
            <a:pPr marL="109537" lvl="0" indent="0">
              <a:buClr>
                <a:srgbClr val="7E97AD"/>
              </a:buClr>
              <a:buNone/>
            </a:pPr>
            <a:r>
              <a:rPr lang="en-US" sz="1400" dirty="0">
                <a:solidFill>
                  <a:srgbClr val="000000"/>
                </a:solidFill>
              </a:rPr>
              <a:t>X Blended Tax Rate</a:t>
            </a:r>
          </a:p>
          <a:p>
            <a:pPr marL="109537" lvl="0" indent="0">
              <a:buClr>
                <a:srgbClr val="7E97AD"/>
              </a:buClr>
              <a:buNone/>
            </a:pPr>
            <a:r>
              <a:rPr lang="en-US" sz="1400" dirty="0">
                <a:solidFill>
                  <a:srgbClr val="000000"/>
                </a:solidFill>
              </a:rPr>
              <a:t>---------</a:t>
            </a:r>
          </a:p>
          <a:p>
            <a:pPr marL="109537" lvl="0" indent="0">
              <a:buClr>
                <a:srgbClr val="7E97AD"/>
              </a:buClr>
              <a:buNone/>
            </a:pPr>
            <a:r>
              <a:rPr lang="en-US" sz="1400" dirty="0">
                <a:solidFill>
                  <a:srgbClr val="000000"/>
                </a:solidFill>
              </a:rPr>
              <a:t>    $  </a:t>
            </a:r>
            <a:r>
              <a:rPr lang="en-US" sz="1400" dirty="0" smtClean="0">
                <a:solidFill>
                  <a:srgbClr val="000000"/>
                </a:solidFill>
              </a:rPr>
              <a:t>5,020     </a:t>
            </a:r>
            <a:r>
              <a:rPr lang="en-US" sz="1400" b="1" dirty="0">
                <a:solidFill>
                  <a:srgbClr val="000000"/>
                </a:solidFill>
              </a:rPr>
              <a:t>Income </a:t>
            </a:r>
            <a:r>
              <a:rPr lang="en-US" sz="1400" b="1" dirty="0" smtClean="0">
                <a:solidFill>
                  <a:srgbClr val="000000"/>
                </a:solidFill>
              </a:rPr>
              <a:t>Tax (was $7,479)</a:t>
            </a:r>
            <a:endParaRPr lang="en-US" sz="1400" dirty="0">
              <a:solidFill>
                <a:srgbClr val="000000"/>
              </a:solidFill>
            </a:endParaRPr>
          </a:p>
          <a:p>
            <a:pPr marL="109537" lvl="0" indent="0">
              <a:buClr>
                <a:srgbClr val="7E97AD"/>
              </a:buClr>
              <a:buNone/>
            </a:pPr>
            <a:r>
              <a:rPr lang="en-US" sz="1400" dirty="0">
                <a:solidFill>
                  <a:srgbClr val="000000"/>
                </a:solidFill>
              </a:rPr>
              <a:t>+        -0-      </a:t>
            </a:r>
            <a:r>
              <a:rPr lang="en-US" sz="1400" b="1" dirty="0">
                <a:solidFill>
                  <a:srgbClr val="000000"/>
                </a:solidFill>
              </a:rPr>
              <a:t>SE Tax (but John had $3,060 deducted from his paycheck)</a:t>
            </a:r>
          </a:p>
          <a:p>
            <a:pPr marL="109537" lvl="0" indent="0">
              <a:buClr>
                <a:srgbClr val="7E97AD"/>
              </a:buClr>
              <a:buNone/>
            </a:pPr>
            <a:r>
              <a:rPr lang="en-US" sz="1400" b="1" dirty="0">
                <a:solidFill>
                  <a:srgbClr val="000000"/>
                </a:solidFill>
              </a:rPr>
              <a:t>---------</a:t>
            </a:r>
          </a:p>
          <a:p>
            <a:pPr marL="109537" lvl="0" indent="0">
              <a:buClr>
                <a:srgbClr val="7E97AD"/>
              </a:buClr>
              <a:buNone/>
            </a:pPr>
            <a:r>
              <a:rPr lang="en-US" sz="1400" b="1" dirty="0">
                <a:solidFill>
                  <a:srgbClr val="000000"/>
                </a:solidFill>
              </a:rPr>
              <a:t>    </a:t>
            </a:r>
            <a:r>
              <a:rPr lang="en-US" sz="1400" dirty="0">
                <a:solidFill>
                  <a:srgbClr val="000000"/>
                </a:solidFill>
              </a:rPr>
              <a:t>$  </a:t>
            </a:r>
            <a:r>
              <a:rPr lang="en-US" sz="1400" dirty="0" smtClean="0">
                <a:solidFill>
                  <a:srgbClr val="000000"/>
                </a:solidFill>
              </a:rPr>
              <a:t>5,020     </a:t>
            </a:r>
            <a:r>
              <a:rPr lang="en-US" sz="1400" b="1" dirty="0">
                <a:solidFill>
                  <a:srgbClr val="000000"/>
                </a:solidFill>
              </a:rPr>
              <a:t>Total Tax (+ $3,060 for a total of </a:t>
            </a:r>
            <a:r>
              <a:rPr lang="en-US" sz="1400" b="1" dirty="0" smtClean="0">
                <a:solidFill>
                  <a:srgbClr val="000000"/>
                </a:solidFill>
              </a:rPr>
              <a:t>$8,080)</a:t>
            </a:r>
            <a:endParaRPr lang="en-US" sz="1400" dirty="0">
              <a:solidFill>
                <a:srgbClr val="000000"/>
              </a:solidFill>
            </a:endParaRPr>
          </a:p>
          <a:p>
            <a:pPr marL="109537" lvl="0" indent="0">
              <a:buClr>
                <a:srgbClr val="7E97AD"/>
              </a:buClr>
              <a:buNone/>
            </a:pPr>
            <a:r>
              <a:rPr lang="en-US" sz="1400" b="1" dirty="0">
                <a:solidFill>
                  <a:srgbClr val="000000"/>
                </a:solidFill>
              </a:rPr>
              <a:t>=======</a:t>
            </a:r>
          </a:p>
          <a:p>
            <a:endParaRPr lang="en-US" sz="1400" b="1" dirty="0" smtClean="0"/>
          </a:p>
        </p:txBody>
      </p:sp>
      <p:sp>
        <p:nvSpPr>
          <p:cNvPr id="3" name="Title 2"/>
          <p:cNvSpPr>
            <a:spLocks noGrp="1"/>
          </p:cNvSpPr>
          <p:nvPr>
            <p:ph type="title"/>
          </p:nvPr>
        </p:nvSpPr>
        <p:spPr>
          <a:xfrm>
            <a:off x="762000" y="457200"/>
            <a:ext cx="8229600" cy="1143000"/>
          </a:xfrm>
        </p:spPr>
        <p:txBody>
          <a:bodyPr>
            <a:normAutofit fontScale="90000"/>
          </a:bodyPr>
          <a:lstStyle/>
          <a:p>
            <a:pPr algn="ctr"/>
            <a:r>
              <a:rPr lang="en-US" sz="3700" dirty="0">
                <a:solidFill>
                  <a:srgbClr val="1F2123"/>
                </a:solidFill>
                <a:latin typeface="Californian FB" panose="0207040306080B030204" pitchFamily="18" charset="0"/>
              </a:rPr>
              <a:t>Retirement Plan</a:t>
            </a:r>
            <a:br>
              <a:rPr lang="en-US" sz="3700" dirty="0">
                <a:solidFill>
                  <a:srgbClr val="1F2123"/>
                </a:solidFill>
                <a:latin typeface="Californian FB" panose="0207040306080B030204" pitchFamily="18" charset="0"/>
              </a:rPr>
            </a:br>
            <a:r>
              <a:rPr lang="en-US" sz="3700" dirty="0">
                <a:solidFill>
                  <a:srgbClr val="1F2123"/>
                </a:solidFill>
                <a:latin typeface="Californian FB" panose="0207040306080B030204" pitchFamily="18" charset="0"/>
              </a:rPr>
              <a:t>for </a:t>
            </a:r>
            <a:r>
              <a:rPr lang="en-US" sz="3700" dirty="0" smtClean="0">
                <a:solidFill>
                  <a:srgbClr val="1F2123"/>
                </a:solidFill>
                <a:latin typeface="Californian FB" panose="0207040306080B030204" pitchFamily="18" charset="0"/>
              </a:rPr>
              <a:t>S-Corp Employee </a:t>
            </a:r>
            <a:r>
              <a:rPr lang="en-US" sz="3700" dirty="0">
                <a:solidFill>
                  <a:srgbClr val="1F2123"/>
                </a:solidFill>
                <a:latin typeface="Californian FB" panose="0207040306080B030204" pitchFamily="18" charset="0"/>
              </a:rPr>
              <a:t>John</a:t>
            </a:r>
            <a:endParaRPr lang="en-US" dirty="0">
              <a:latin typeface="Californian FB" panose="0207040306080B030204" pitchFamily="18" charset="0"/>
            </a:endParaRPr>
          </a:p>
        </p:txBody>
      </p:sp>
    </p:spTree>
    <p:extLst>
      <p:ext uri="{BB962C8B-B14F-4D97-AF65-F5344CB8AC3E}">
        <p14:creationId xmlns:p14="http://schemas.microsoft.com/office/powerpoint/2010/main" val="277225663"/>
      </p:ext>
    </p:extLst>
  </p:cSld>
  <p:clrMapOvr>
    <a:masterClrMapping/>
  </p:clrMapOvr>
  <p:transition xmlns:p14="http://schemas.microsoft.com/office/powerpoint/2010/main" spd="slow">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smtClean="0"/>
              <a:t>All US residents are required to have health care coverage.</a:t>
            </a:r>
          </a:p>
          <a:p>
            <a:endParaRPr lang="en-US" sz="2400" dirty="0" smtClean="0"/>
          </a:p>
          <a:p>
            <a:r>
              <a:rPr lang="en-US" sz="2400" dirty="0" smtClean="0"/>
              <a:t>There are 28 possible exceptions to the requirement.</a:t>
            </a:r>
          </a:p>
          <a:p>
            <a:endParaRPr lang="en-US" sz="2400" dirty="0" smtClean="0"/>
          </a:p>
          <a:p>
            <a:r>
              <a:rPr lang="en-US" sz="2400" dirty="0" smtClean="0"/>
              <a:t>If you qualify for one of the exceptions, you </a:t>
            </a:r>
            <a:r>
              <a:rPr lang="en-US" sz="2400" b="1" i="1" dirty="0" smtClean="0"/>
              <a:t>must</a:t>
            </a:r>
            <a:r>
              <a:rPr lang="en-US" sz="2400" dirty="0"/>
              <a:t> </a:t>
            </a:r>
            <a:r>
              <a:rPr lang="en-US" sz="2400" dirty="0" smtClean="0"/>
              <a:t>obtain an Exemption Certificate via a 6-page application from </a:t>
            </a:r>
            <a:r>
              <a:rPr lang="en-US" sz="2400" u="sng" dirty="0" smtClean="0">
                <a:solidFill>
                  <a:srgbClr val="0070C0"/>
                </a:solidFill>
              </a:rPr>
              <a:t>healthcare.gov</a:t>
            </a:r>
            <a:r>
              <a:rPr lang="en-US" sz="2400" dirty="0" smtClean="0"/>
              <a:t>.  Without the certificate, you will be subject to a penalty.  You will file Form 8965 with your personal tax return to claim the exception.</a:t>
            </a:r>
            <a:endParaRPr lang="en-US" sz="2400" dirty="0"/>
          </a:p>
        </p:txBody>
      </p:sp>
      <p:sp>
        <p:nvSpPr>
          <p:cNvPr id="3" name="Title 2"/>
          <p:cNvSpPr>
            <a:spLocks noGrp="1"/>
          </p:cNvSpPr>
          <p:nvPr>
            <p:ph type="title"/>
          </p:nvPr>
        </p:nvSpPr>
        <p:spPr/>
        <p:txBody>
          <a:bodyPr/>
          <a:lstStyle/>
          <a:p>
            <a:pPr algn="ctr"/>
            <a:r>
              <a:rPr lang="en-US" dirty="0" smtClean="0">
                <a:latin typeface="Californian FB" panose="0207040306080B030204" pitchFamily="18" charset="0"/>
              </a:rPr>
              <a:t>ACA Mandate</a:t>
            </a:r>
            <a:endParaRPr lang="en-US" dirty="0">
              <a:latin typeface="Californian FB" panose="0207040306080B030204" pitchFamily="18" charset="0"/>
            </a:endParaRPr>
          </a:p>
        </p:txBody>
      </p:sp>
    </p:spTree>
    <p:extLst>
      <p:ext uri="{BB962C8B-B14F-4D97-AF65-F5344CB8AC3E}">
        <p14:creationId xmlns:p14="http://schemas.microsoft.com/office/powerpoint/2010/main" val="4091855151"/>
      </p:ext>
    </p:extLst>
  </p:cSld>
  <p:clrMapOvr>
    <a:masterClrMapping/>
  </p:clrMapOvr>
  <p:transition xmlns:p14="http://schemas.microsoft.com/office/powerpoint/2010/main" spd="slow">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smtClean="0"/>
              <a:t>If you receive employer-provided coverage or Medicare, you are in compliance with the law.</a:t>
            </a:r>
          </a:p>
          <a:p>
            <a:endParaRPr lang="en-US" sz="2400" dirty="0"/>
          </a:p>
          <a:p>
            <a:r>
              <a:rPr lang="en-US" sz="2400" dirty="0" smtClean="0"/>
              <a:t>If you receive coverage through the Marketplace exchange, you will receive and must retain Form 1095-A, as this is your proof of valid coverage for tax purposes.</a:t>
            </a:r>
          </a:p>
          <a:p>
            <a:endParaRPr lang="en-US" sz="2400" dirty="0"/>
          </a:p>
          <a:p>
            <a:r>
              <a:rPr lang="en-US" sz="2400" dirty="0" smtClean="0"/>
              <a:t>Proof of coverage is by month, so you have to show 12 months of coverage.  If you had less than 12 months of coverage, a prorated calculation will be made.</a:t>
            </a:r>
          </a:p>
        </p:txBody>
      </p:sp>
      <p:sp>
        <p:nvSpPr>
          <p:cNvPr id="3" name="Title 2"/>
          <p:cNvSpPr>
            <a:spLocks noGrp="1"/>
          </p:cNvSpPr>
          <p:nvPr>
            <p:ph type="title"/>
          </p:nvPr>
        </p:nvSpPr>
        <p:spPr/>
        <p:txBody>
          <a:bodyPr/>
          <a:lstStyle/>
          <a:p>
            <a:pPr algn="ctr"/>
            <a:r>
              <a:rPr lang="en-US" dirty="0" smtClean="0">
                <a:latin typeface="Californian FB" panose="0207040306080B030204" pitchFamily="18" charset="0"/>
              </a:rPr>
              <a:t>ACA Mandate</a:t>
            </a:r>
            <a:endParaRPr lang="en-US" dirty="0">
              <a:latin typeface="Californian FB" panose="0207040306080B030204" pitchFamily="18" charset="0"/>
            </a:endParaRPr>
          </a:p>
        </p:txBody>
      </p:sp>
    </p:spTree>
    <p:extLst>
      <p:ext uri="{BB962C8B-B14F-4D97-AF65-F5344CB8AC3E}">
        <p14:creationId xmlns:p14="http://schemas.microsoft.com/office/powerpoint/2010/main" val="1905548477"/>
      </p:ext>
    </p:extLst>
  </p:cSld>
  <p:clrMapOvr>
    <a:masterClrMapping/>
  </p:clrMapOvr>
  <p:transition xmlns:p14="http://schemas.microsoft.com/office/powerpoint/2010/mai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100" dirty="0" smtClean="0"/>
              <a:t>A tax on net business income (net profit) that is in addition to income tax.</a:t>
            </a:r>
          </a:p>
          <a:p>
            <a:endParaRPr lang="en-US" sz="2100" dirty="0" smtClean="0"/>
          </a:p>
          <a:p>
            <a:r>
              <a:rPr lang="en-US" sz="2100" dirty="0" smtClean="0"/>
              <a:t>It represents both the </a:t>
            </a:r>
            <a:r>
              <a:rPr lang="en-US" sz="2100" b="1" i="1" dirty="0" smtClean="0"/>
              <a:t>employer’s</a:t>
            </a:r>
            <a:r>
              <a:rPr lang="en-US" sz="2100" dirty="0" smtClean="0"/>
              <a:t> and </a:t>
            </a:r>
            <a:r>
              <a:rPr lang="en-US" sz="2100" b="1" i="1" dirty="0" smtClean="0"/>
              <a:t>employee’s </a:t>
            </a:r>
            <a:r>
              <a:rPr lang="en-US" sz="2100" dirty="0" smtClean="0"/>
              <a:t>share of FICA (6.2% per share) and Medicare (1.45% per share), for a total of 15.3% (7.65% per share).</a:t>
            </a:r>
          </a:p>
          <a:p>
            <a:endParaRPr lang="en-US" sz="2100" dirty="0"/>
          </a:p>
          <a:p>
            <a:r>
              <a:rPr lang="en-US" sz="2100" dirty="0" smtClean="0"/>
              <a:t>The formula is Net Business Income x 92.35% x 15.3%.</a:t>
            </a:r>
          </a:p>
          <a:p>
            <a:endParaRPr lang="en-US" sz="2100" dirty="0"/>
          </a:p>
          <a:p>
            <a:r>
              <a:rPr lang="en-US" sz="2100" dirty="0" smtClean="0"/>
              <a:t>Half of the SE tax is deducted against your AGI.</a:t>
            </a:r>
          </a:p>
          <a:p>
            <a:endParaRPr lang="en-US" sz="2100" dirty="0"/>
          </a:p>
          <a:p>
            <a:r>
              <a:rPr lang="en-US" sz="2100" dirty="0" smtClean="0"/>
              <a:t>Only business expenses can reduce SE tax.</a:t>
            </a:r>
            <a:endParaRPr lang="en-US" sz="2100" dirty="0"/>
          </a:p>
        </p:txBody>
      </p:sp>
      <p:sp>
        <p:nvSpPr>
          <p:cNvPr id="3" name="Title 2"/>
          <p:cNvSpPr>
            <a:spLocks noGrp="1"/>
          </p:cNvSpPr>
          <p:nvPr>
            <p:ph type="title"/>
          </p:nvPr>
        </p:nvSpPr>
        <p:spPr/>
        <p:txBody>
          <a:bodyPr/>
          <a:lstStyle/>
          <a:p>
            <a:pPr algn="ctr"/>
            <a:r>
              <a:rPr lang="en-US" dirty="0" smtClean="0">
                <a:latin typeface="Californian FB" panose="0207040306080B030204" pitchFamily="18" charset="0"/>
              </a:rPr>
              <a:t>Self-Employment Tax</a:t>
            </a:r>
            <a:endParaRPr lang="en-US" dirty="0">
              <a:latin typeface="Californian FB" panose="0207040306080B030204" pitchFamily="18" charset="0"/>
            </a:endParaRPr>
          </a:p>
        </p:txBody>
      </p:sp>
    </p:spTree>
    <p:extLst>
      <p:ext uri="{BB962C8B-B14F-4D97-AF65-F5344CB8AC3E}">
        <p14:creationId xmlns:p14="http://schemas.microsoft.com/office/powerpoint/2010/main" val="3372972072"/>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950" dirty="0" smtClean="0"/>
              <a:t>The penalty is calculated per month and is the </a:t>
            </a:r>
            <a:r>
              <a:rPr lang="en-US" sz="1950" b="1" i="1" dirty="0" smtClean="0"/>
              <a:t>larger</a:t>
            </a:r>
            <a:r>
              <a:rPr lang="en-US" sz="1950" dirty="0"/>
              <a:t> </a:t>
            </a:r>
            <a:r>
              <a:rPr lang="en-US" sz="1950" dirty="0" smtClean="0"/>
              <a:t>of a flat rate or 1% of household taxable income (with percentage increases in future years).</a:t>
            </a:r>
          </a:p>
          <a:p>
            <a:endParaRPr lang="en-US" sz="1950" dirty="0"/>
          </a:p>
          <a:p>
            <a:r>
              <a:rPr lang="en-US" sz="1950" dirty="0" smtClean="0"/>
              <a:t>The household income includes any dependents’ income.</a:t>
            </a:r>
          </a:p>
          <a:p>
            <a:endParaRPr lang="en-US" sz="1950" dirty="0"/>
          </a:p>
          <a:p>
            <a:r>
              <a:rPr lang="en-US" sz="1950" dirty="0" smtClean="0"/>
              <a:t>For 2014, the penalty is the larger of $95/pp up to a maximum of $285 OR 1% of Household Income.</a:t>
            </a:r>
          </a:p>
          <a:p>
            <a:endParaRPr lang="en-US" sz="1950" dirty="0"/>
          </a:p>
          <a:p>
            <a:r>
              <a:rPr lang="en-US" sz="1950" dirty="0" smtClean="0"/>
              <a:t>For 2015, it increases to the larger of $325/pp up to a maximum of $975 OR 2% of Household Income.</a:t>
            </a:r>
          </a:p>
          <a:p>
            <a:endParaRPr lang="en-US" sz="1950" dirty="0"/>
          </a:p>
          <a:p>
            <a:r>
              <a:rPr lang="en-US" sz="1950" dirty="0" smtClean="0"/>
              <a:t>For 2016, it jumps to the larger of $695/pp up to a maximum of $2,085 OR 2.5% of Household Income.</a:t>
            </a:r>
          </a:p>
        </p:txBody>
      </p:sp>
      <p:sp>
        <p:nvSpPr>
          <p:cNvPr id="3" name="Title 2"/>
          <p:cNvSpPr>
            <a:spLocks noGrp="1"/>
          </p:cNvSpPr>
          <p:nvPr>
            <p:ph type="title"/>
          </p:nvPr>
        </p:nvSpPr>
        <p:spPr/>
        <p:txBody>
          <a:bodyPr/>
          <a:lstStyle/>
          <a:p>
            <a:pPr algn="ctr"/>
            <a:r>
              <a:rPr lang="en-US" dirty="0" smtClean="0">
                <a:latin typeface="Californian FB" panose="0207040306080B030204" pitchFamily="18" charset="0"/>
              </a:rPr>
              <a:t>ACA Mandate</a:t>
            </a:r>
            <a:endParaRPr lang="en-US" dirty="0">
              <a:latin typeface="Californian FB" panose="0207040306080B030204" pitchFamily="18" charset="0"/>
            </a:endParaRPr>
          </a:p>
        </p:txBody>
      </p:sp>
    </p:spTree>
    <p:extLst>
      <p:ext uri="{BB962C8B-B14F-4D97-AF65-F5344CB8AC3E}">
        <p14:creationId xmlns:p14="http://schemas.microsoft.com/office/powerpoint/2010/main" val="1213599539"/>
      </p:ext>
    </p:extLst>
  </p:cSld>
  <p:clrMapOvr>
    <a:masterClrMapping/>
  </p:clrMapOvr>
  <p:transition xmlns:p14="http://schemas.microsoft.com/office/powerpoint/2010/main" spd="slow">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950" dirty="0" smtClean="0"/>
              <a:t>If you qualified for a premium credit through the Marketplace exchange, a reconciliation will be calculated on your 2014 return, and if necessary you will have to repay some or all of it by way of an increase in your income tax.</a:t>
            </a:r>
          </a:p>
          <a:p>
            <a:endParaRPr lang="en-US" sz="1950" dirty="0"/>
          </a:p>
          <a:p>
            <a:r>
              <a:rPr lang="en-US" sz="1950" dirty="0" smtClean="0"/>
              <a:t>Beginning in 2015, employers with at least 50 full-time employees (or full-time equivalents) will be subject to monthly penalties for not offering an affordable health care plan or the right kind of affordable plan.</a:t>
            </a:r>
          </a:p>
          <a:p>
            <a:endParaRPr lang="en-US" sz="1950" dirty="0"/>
          </a:p>
          <a:p>
            <a:r>
              <a:rPr lang="en-US" sz="1950" dirty="0" smtClean="0"/>
              <a:t>The minimum plan you should consider purchasing is the Silver plan.</a:t>
            </a:r>
          </a:p>
        </p:txBody>
      </p:sp>
      <p:sp>
        <p:nvSpPr>
          <p:cNvPr id="3" name="Title 2"/>
          <p:cNvSpPr>
            <a:spLocks noGrp="1"/>
          </p:cNvSpPr>
          <p:nvPr>
            <p:ph type="title"/>
          </p:nvPr>
        </p:nvSpPr>
        <p:spPr/>
        <p:txBody>
          <a:bodyPr/>
          <a:lstStyle/>
          <a:p>
            <a:pPr algn="ctr"/>
            <a:r>
              <a:rPr lang="en-US" dirty="0" smtClean="0">
                <a:latin typeface="Californian FB" panose="0207040306080B030204" pitchFamily="18" charset="0"/>
              </a:rPr>
              <a:t>ACA Mandate</a:t>
            </a:r>
            <a:endParaRPr lang="en-US" dirty="0">
              <a:latin typeface="Californian FB" panose="0207040306080B030204" pitchFamily="18" charset="0"/>
            </a:endParaRPr>
          </a:p>
        </p:txBody>
      </p:sp>
    </p:spTree>
    <p:extLst>
      <p:ext uri="{BB962C8B-B14F-4D97-AF65-F5344CB8AC3E}">
        <p14:creationId xmlns:p14="http://schemas.microsoft.com/office/powerpoint/2010/main" val="3624976559"/>
      </p:ext>
    </p:extLst>
  </p:cSld>
  <p:clrMapOvr>
    <a:masterClrMapping/>
  </p:clrMapOvr>
  <p:transition xmlns:p14="http://schemas.microsoft.com/office/powerpoint/2010/main" spd="slow">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marL="365760" indent="-256032" fontAlgn="auto">
              <a:spcAft>
                <a:spcPts val="0"/>
              </a:spcAft>
              <a:buFont typeface="Wingdings 3"/>
              <a:buChar char=""/>
              <a:defRPr/>
            </a:pPr>
            <a:r>
              <a:rPr lang="en-US" b="1" dirty="0" smtClean="0"/>
              <a:t>An additional 3.8% tax on:</a:t>
            </a:r>
          </a:p>
          <a:p>
            <a:pPr marL="365760" indent="-256032" fontAlgn="auto">
              <a:spcAft>
                <a:spcPts val="0"/>
              </a:spcAft>
              <a:buFont typeface="Wingdings 3"/>
              <a:buChar char=""/>
              <a:defRPr/>
            </a:pPr>
            <a:endParaRPr lang="en-US" dirty="0" smtClean="0"/>
          </a:p>
          <a:p>
            <a:pPr marL="365760" indent="-256032" fontAlgn="auto">
              <a:spcAft>
                <a:spcPts val="0"/>
              </a:spcAft>
              <a:buFont typeface="Wingdings 3"/>
              <a:buChar char=""/>
              <a:defRPr/>
            </a:pPr>
            <a:r>
              <a:rPr lang="en-US" dirty="0" smtClean="0"/>
              <a:t>Individuals with adjusted gross income (AGI) above $200,000</a:t>
            </a:r>
          </a:p>
          <a:p>
            <a:pPr marL="365760" indent="-256032" fontAlgn="auto">
              <a:spcAft>
                <a:spcPts val="0"/>
              </a:spcAft>
              <a:buFont typeface="Wingdings 3"/>
              <a:buChar char=""/>
              <a:defRPr/>
            </a:pPr>
            <a:r>
              <a:rPr lang="en-US" dirty="0" smtClean="0"/>
              <a:t>Couples filing a joint return with more than $250,000 AGI</a:t>
            </a:r>
          </a:p>
          <a:p>
            <a:pPr marL="365760" indent="-256032" fontAlgn="auto">
              <a:spcAft>
                <a:spcPts val="0"/>
              </a:spcAft>
              <a:buFont typeface="Wingdings 3"/>
              <a:buChar char=""/>
              <a:defRPr/>
            </a:pPr>
            <a:endParaRPr lang="en-US" dirty="0" smtClean="0"/>
          </a:p>
          <a:p>
            <a:pPr marL="365760" indent="-256032" fontAlgn="auto">
              <a:spcAft>
                <a:spcPts val="0"/>
              </a:spcAft>
              <a:buFont typeface="Wingdings 3"/>
              <a:buChar char=""/>
              <a:defRPr/>
            </a:pPr>
            <a:r>
              <a:rPr lang="en-US" dirty="0" smtClean="0"/>
              <a:t>Types of Income: Interest, dividends, rents (less expenses), capital gains (less capital losses)</a:t>
            </a:r>
          </a:p>
          <a:p>
            <a:pPr marL="109728" indent="0" fontAlgn="auto">
              <a:spcAft>
                <a:spcPts val="0"/>
              </a:spcAft>
              <a:buFont typeface="Wingdings 3"/>
              <a:buNone/>
              <a:defRPr/>
            </a:pPr>
            <a:endParaRPr lang="en-US" dirty="0" smtClean="0"/>
          </a:p>
          <a:p>
            <a:pPr marL="365760" indent="-256032" fontAlgn="auto">
              <a:spcAft>
                <a:spcPts val="0"/>
              </a:spcAft>
              <a:buFont typeface="Wingdings 3"/>
              <a:buChar char=""/>
              <a:defRPr/>
            </a:pPr>
            <a:r>
              <a:rPr lang="en-US" dirty="0" smtClean="0"/>
              <a:t>The new tax applies to the LESSER of</a:t>
            </a:r>
          </a:p>
          <a:p>
            <a:pPr marL="365760" indent="-256032" fontAlgn="auto">
              <a:spcAft>
                <a:spcPts val="0"/>
              </a:spcAft>
              <a:buFont typeface="Wingdings 3"/>
              <a:buChar char=""/>
              <a:defRPr/>
            </a:pPr>
            <a:r>
              <a:rPr lang="en-US" dirty="0" smtClean="0"/>
              <a:t>Net Investment income OR</a:t>
            </a:r>
          </a:p>
          <a:p>
            <a:pPr marL="365760" indent="-256032" fontAlgn="auto">
              <a:spcAft>
                <a:spcPts val="0"/>
              </a:spcAft>
              <a:buFont typeface="Wingdings 3"/>
              <a:buChar char=""/>
              <a:defRPr/>
            </a:pPr>
            <a:r>
              <a:rPr lang="en-US" dirty="0" smtClean="0"/>
              <a:t>Excess of AGI over the $200,000 or $250,000 amount</a:t>
            </a:r>
          </a:p>
          <a:p>
            <a:pPr marL="365760" indent="-256032" fontAlgn="auto">
              <a:spcAft>
                <a:spcPts val="0"/>
              </a:spcAft>
              <a:buFont typeface="Wingdings 3"/>
              <a:buChar char=""/>
              <a:defRPr/>
            </a:pPr>
            <a:endParaRPr lang="en-US" dirty="0" smtClean="0"/>
          </a:p>
          <a:p>
            <a:pPr marL="365760" indent="-256032" fontAlgn="auto">
              <a:spcAft>
                <a:spcPts val="0"/>
              </a:spcAft>
              <a:buFont typeface="Wingdings 3"/>
              <a:buChar char=""/>
              <a:defRPr/>
            </a:pPr>
            <a:r>
              <a:rPr lang="en-US" dirty="0" smtClean="0"/>
              <a:t>The new tax is sometimes called a “Medicare Tax” because the proceeds from it are to be dedicated to the Medicare Trust Fund. </a:t>
            </a:r>
          </a:p>
          <a:p>
            <a:pPr marL="365760" indent="-256032" fontAlgn="auto">
              <a:spcAft>
                <a:spcPts val="0"/>
              </a:spcAft>
              <a:buFont typeface="Wingdings 3"/>
              <a:buChar char=""/>
              <a:defRPr/>
            </a:pPr>
            <a:endParaRPr lang="en-US" dirty="0"/>
          </a:p>
        </p:txBody>
      </p:sp>
      <p:sp>
        <p:nvSpPr>
          <p:cNvPr id="2" name="Title 1"/>
          <p:cNvSpPr>
            <a:spLocks noGrp="1"/>
          </p:cNvSpPr>
          <p:nvPr>
            <p:ph type="title"/>
          </p:nvPr>
        </p:nvSpPr>
        <p:spPr/>
        <p:txBody>
          <a:bodyPr/>
          <a:lstStyle/>
          <a:p>
            <a:pPr algn="ctr" fontAlgn="auto">
              <a:spcAft>
                <a:spcPts val="0"/>
              </a:spcAft>
              <a:defRPr/>
            </a:pPr>
            <a:r>
              <a:rPr lang="en-US" dirty="0" smtClean="0">
                <a:latin typeface="Californian FB" pitchFamily="18" charset="0"/>
              </a:rPr>
              <a:t>What the Surtax Is…For Investors</a:t>
            </a:r>
            <a:endParaRPr lang="en-US" dirty="0">
              <a:latin typeface="Californian FB" pitchFamily="18" charset="0"/>
            </a:endParaRP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365760" indent="-256032" fontAlgn="auto">
              <a:spcAft>
                <a:spcPts val="0"/>
              </a:spcAft>
              <a:buFont typeface="Wingdings 3"/>
              <a:buChar char=""/>
              <a:defRPr/>
            </a:pPr>
            <a:r>
              <a:rPr lang="en-US" dirty="0"/>
              <a:t>Net Investment Income </a:t>
            </a:r>
            <a:r>
              <a:rPr lang="en-US" dirty="0" smtClean="0"/>
              <a:t>is </a:t>
            </a:r>
            <a:r>
              <a:rPr lang="en-US" dirty="0"/>
              <a:t>the total of all interest, dividends, annuities, rents, royalties, income from passive activities, and net capital gains from disposition of capital property not held in an active trade or business.  </a:t>
            </a:r>
            <a:endParaRPr lang="en-US" dirty="0" smtClean="0"/>
          </a:p>
          <a:p>
            <a:pPr marL="365760" indent="-256032" fontAlgn="auto">
              <a:spcAft>
                <a:spcPts val="0"/>
              </a:spcAft>
              <a:buFont typeface="Wingdings 3"/>
              <a:buChar char=""/>
              <a:defRPr/>
            </a:pPr>
            <a:endParaRPr lang="en-US" dirty="0" smtClean="0"/>
          </a:p>
          <a:p>
            <a:pPr marL="365760" indent="-256032" fontAlgn="auto">
              <a:spcAft>
                <a:spcPts val="0"/>
              </a:spcAft>
              <a:buFont typeface="Wingdings 3"/>
              <a:buChar char=""/>
              <a:defRPr/>
            </a:pPr>
            <a:r>
              <a:rPr lang="en-US" dirty="0" smtClean="0"/>
              <a:t>The </a:t>
            </a:r>
            <a:r>
              <a:rPr lang="en-US" dirty="0"/>
              <a:t>IRS has specifically excluded the following from Net Investment Income</a:t>
            </a:r>
            <a:r>
              <a:rPr lang="en-US" dirty="0" smtClean="0"/>
              <a:t>:</a:t>
            </a:r>
            <a:endParaRPr lang="en-US" dirty="0"/>
          </a:p>
          <a:p>
            <a:pPr marL="621792" lvl="1" fontAlgn="auto">
              <a:spcBef>
                <a:spcPts val="324"/>
              </a:spcBef>
              <a:spcAft>
                <a:spcPts val="0"/>
              </a:spcAft>
              <a:buFont typeface="Verdana"/>
              <a:buChar char="◦"/>
              <a:defRPr/>
            </a:pPr>
            <a:r>
              <a:rPr lang="en-US" dirty="0" smtClean="0"/>
              <a:t>Wages </a:t>
            </a:r>
            <a:r>
              <a:rPr lang="en-US" dirty="0"/>
              <a:t>(including self-employment income)</a:t>
            </a:r>
          </a:p>
          <a:p>
            <a:pPr marL="621792" lvl="1" fontAlgn="auto">
              <a:spcBef>
                <a:spcPts val="324"/>
              </a:spcBef>
              <a:spcAft>
                <a:spcPts val="0"/>
              </a:spcAft>
              <a:buFont typeface="Verdana"/>
              <a:buChar char="◦"/>
              <a:defRPr/>
            </a:pPr>
            <a:r>
              <a:rPr lang="en-US" dirty="0" smtClean="0"/>
              <a:t>Distributions </a:t>
            </a:r>
            <a:r>
              <a:rPr lang="en-US" dirty="0"/>
              <a:t>from IRAs or other qualified plans</a:t>
            </a:r>
          </a:p>
          <a:p>
            <a:pPr marL="621792" lvl="1" fontAlgn="auto">
              <a:spcBef>
                <a:spcPts val="324"/>
              </a:spcBef>
              <a:spcAft>
                <a:spcPts val="0"/>
              </a:spcAft>
              <a:buFont typeface="Verdana"/>
              <a:buChar char="◦"/>
              <a:defRPr/>
            </a:pPr>
            <a:r>
              <a:rPr lang="en-US" dirty="0" smtClean="0"/>
              <a:t>Gain </a:t>
            </a:r>
            <a:r>
              <a:rPr lang="en-US" dirty="0"/>
              <a:t>on the sale of an active interest in an S Corporation or partnership</a:t>
            </a:r>
          </a:p>
          <a:p>
            <a:pPr marL="621792" lvl="1" fontAlgn="auto">
              <a:spcBef>
                <a:spcPts val="324"/>
              </a:spcBef>
              <a:spcAft>
                <a:spcPts val="0"/>
              </a:spcAft>
              <a:buFont typeface="Verdana"/>
              <a:buChar char="◦"/>
              <a:defRPr/>
            </a:pPr>
            <a:r>
              <a:rPr lang="en-US" dirty="0" smtClean="0"/>
              <a:t>Items </a:t>
            </a:r>
            <a:r>
              <a:rPr lang="en-US" dirty="0"/>
              <a:t>that are otherwise excluded from income, such as interest from tax-exempt bonds</a:t>
            </a:r>
          </a:p>
          <a:p>
            <a:pPr marL="365760" indent="-256032" fontAlgn="auto">
              <a:spcAft>
                <a:spcPts val="0"/>
              </a:spcAft>
              <a:buFont typeface="Wingdings 3"/>
              <a:buChar char=""/>
              <a:defRPr/>
            </a:pPr>
            <a:endParaRPr lang="en-US" dirty="0"/>
          </a:p>
        </p:txBody>
      </p:sp>
      <p:sp>
        <p:nvSpPr>
          <p:cNvPr id="3" name="Title 2"/>
          <p:cNvSpPr>
            <a:spLocks noGrp="1"/>
          </p:cNvSpPr>
          <p:nvPr>
            <p:ph type="title"/>
          </p:nvPr>
        </p:nvSpPr>
        <p:spPr/>
        <p:txBody>
          <a:bodyPr/>
          <a:lstStyle/>
          <a:p>
            <a:pPr algn="ctr" fontAlgn="auto">
              <a:spcAft>
                <a:spcPts val="0"/>
              </a:spcAft>
              <a:defRPr/>
            </a:pPr>
            <a:r>
              <a:rPr lang="en-US" dirty="0" smtClean="0">
                <a:latin typeface="Californian FB" pitchFamily="18" charset="0"/>
              </a:rPr>
              <a:t>Net Investment Income Defined</a:t>
            </a:r>
            <a:endParaRPr lang="en-US" dirty="0">
              <a:latin typeface="Californian FB" pitchFamily="18"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fontAlgn="auto">
              <a:spcAft>
                <a:spcPts val="0"/>
              </a:spcAft>
              <a:defRPr/>
            </a:pPr>
            <a:r>
              <a:rPr lang="en-US" dirty="0" smtClean="0">
                <a:latin typeface="Californian FB" pitchFamily="18" charset="0"/>
              </a:rPr>
              <a:t>Example of 3.8% Surtax on </a:t>
            </a:r>
            <a:br>
              <a:rPr lang="en-US" dirty="0" smtClean="0">
                <a:latin typeface="Californian FB" pitchFamily="18" charset="0"/>
              </a:rPr>
            </a:br>
            <a:r>
              <a:rPr lang="en-US" dirty="0" smtClean="0">
                <a:latin typeface="Californian FB" pitchFamily="18" charset="0"/>
              </a:rPr>
              <a:t>Investment Income</a:t>
            </a:r>
            <a:endParaRPr lang="en-US" dirty="0">
              <a:latin typeface="Californian FB" pitchFamily="18" charset="0"/>
            </a:endParaRPr>
          </a:p>
        </p:txBody>
      </p:sp>
      <p:sp>
        <p:nvSpPr>
          <p:cNvPr id="3" name="Content Placeholder 2"/>
          <p:cNvSpPr>
            <a:spLocks noGrp="1"/>
          </p:cNvSpPr>
          <p:nvPr>
            <p:ph idx="1"/>
          </p:nvPr>
        </p:nvSpPr>
        <p:spPr/>
        <p:txBody>
          <a:bodyPr>
            <a:normAutofit fontScale="85000" lnSpcReduction="20000"/>
          </a:bodyPr>
          <a:lstStyle/>
          <a:p>
            <a:pPr marL="365760" indent="-256032" fontAlgn="auto">
              <a:spcAft>
                <a:spcPts val="0"/>
              </a:spcAft>
              <a:buFont typeface="Wingdings 3"/>
              <a:buChar char=""/>
              <a:defRPr/>
            </a:pPr>
            <a:endParaRPr lang="en-US" dirty="0" smtClean="0"/>
          </a:p>
          <a:p>
            <a:pPr marL="365760" indent="-256032" fontAlgn="auto">
              <a:spcAft>
                <a:spcPts val="0"/>
              </a:spcAft>
              <a:buFont typeface="Wingdings 3"/>
              <a:buChar char=""/>
              <a:defRPr/>
            </a:pPr>
            <a:r>
              <a:rPr lang="en-US" dirty="0" smtClean="0"/>
              <a:t>If </a:t>
            </a:r>
            <a:r>
              <a:rPr lang="en-US" dirty="0"/>
              <a:t>AGI for a single individual is $275,000, then the excess over $200,000 would be $75,000 ($275,000 minus $200,000). Assume that this individual’s net investment income is $60,000. The new 3.8% tax applies to the smaller amount. In this example, $60,000 of net investment income is less than the $75,000 excess over the threshold. Thus, in this example, the 3.8% tax is applied to the $60,000. </a:t>
            </a:r>
          </a:p>
          <a:p>
            <a:pPr marL="365760" indent="-256032" fontAlgn="auto">
              <a:spcAft>
                <a:spcPts val="0"/>
              </a:spcAft>
              <a:buFont typeface="Wingdings 3"/>
              <a:buChar char=""/>
              <a:defRPr/>
            </a:pPr>
            <a:endParaRPr lang="en-US" dirty="0"/>
          </a:p>
          <a:p>
            <a:pPr marL="365760" indent="-256032" fontAlgn="auto">
              <a:spcAft>
                <a:spcPts val="0"/>
              </a:spcAft>
              <a:buFont typeface="Wingdings 3"/>
              <a:buChar char=""/>
              <a:defRPr/>
            </a:pPr>
            <a:r>
              <a:rPr lang="en-US" dirty="0"/>
              <a:t>If this single individual had AGI if $275,000 and net investment income of $90,000, then the new tax would be imposed on the smaller amount: the $75,000 of excess over $200,000. </a:t>
            </a:r>
          </a:p>
          <a:p>
            <a:pPr marL="365760" indent="-256032" fontAlgn="auto">
              <a:spcAft>
                <a:spcPts val="0"/>
              </a:spcAft>
              <a:buFont typeface="Wingdings 3"/>
              <a:buChar char=""/>
              <a:defRPr/>
            </a:pP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65760" indent="-256032" fontAlgn="auto">
              <a:spcAft>
                <a:spcPts val="0"/>
              </a:spcAft>
              <a:buFont typeface="Wingdings 3"/>
              <a:buChar char=""/>
              <a:defRPr/>
            </a:pPr>
            <a:endParaRPr lang="en-US" dirty="0" smtClean="0"/>
          </a:p>
          <a:p>
            <a:pPr marL="365760" indent="-256032" fontAlgn="auto">
              <a:spcAft>
                <a:spcPts val="0"/>
              </a:spcAft>
              <a:buFont typeface="Wingdings 3"/>
              <a:buChar char=""/>
              <a:defRPr/>
            </a:pPr>
            <a:r>
              <a:rPr lang="en-US" sz="2500" dirty="0" smtClean="0"/>
              <a:t>It is NOT a transfer tax on real estate sales and similar transactions.</a:t>
            </a:r>
          </a:p>
          <a:p>
            <a:pPr marL="365760" indent="-256032" fontAlgn="auto">
              <a:spcAft>
                <a:spcPts val="0"/>
              </a:spcAft>
              <a:buFont typeface="Wingdings 3"/>
              <a:buChar char=""/>
              <a:defRPr/>
            </a:pPr>
            <a:endParaRPr lang="en-US" sz="2500" dirty="0" smtClean="0"/>
          </a:p>
          <a:p>
            <a:pPr marL="365760" indent="-256032" fontAlgn="auto">
              <a:spcAft>
                <a:spcPts val="0"/>
              </a:spcAft>
              <a:buFont typeface="Wingdings 3"/>
              <a:buChar char=""/>
              <a:defRPr/>
            </a:pPr>
            <a:r>
              <a:rPr lang="en-US" sz="2500" dirty="0" smtClean="0"/>
              <a:t>It does NOT eliminate the benefits of the $250,000/$500,000 exclusion on the sale of a principal residence. Thus, ONLY that portion of a gain above those thresholds is included in AGI and could be subject to the tax.</a:t>
            </a:r>
          </a:p>
          <a:p>
            <a:pPr marL="0" indent="0" fontAlgn="auto">
              <a:spcAft>
                <a:spcPts val="0"/>
              </a:spcAft>
              <a:buFont typeface="Wingdings 3"/>
              <a:buNone/>
              <a:defRPr/>
            </a:pPr>
            <a:endParaRPr lang="en-US" dirty="0"/>
          </a:p>
        </p:txBody>
      </p:sp>
      <p:sp>
        <p:nvSpPr>
          <p:cNvPr id="2" name="Title 1"/>
          <p:cNvSpPr>
            <a:spLocks noGrp="1"/>
          </p:cNvSpPr>
          <p:nvPr>
            <p:ph type="title"/>
          </p:nvPr>
        </p:nvSpPr>
        <p:spPr/>
        <p:txBody>
          <a:bodyPr/>
          <a:lstStyle/>
          <a:p>
            <a:pPr algn="ctr" fontAlgn="auto">
              <a:spcAft>
                <a:spcPts val="0"/>
              </a:spcAft>
              <a:defRPr/>
            </a:pPr>
            <a:r>
              <a:rPr lang="en-US" dirty="0" smtClean="0">
                <a:latin typeface="Californian FB" pitchFamily="18" charset="0"/>
              </a:rPr>
              <a:t>What the Surtax is Not…</a:t>
            </a:r>
            <a:endParaRPr lang="en-US" dirty="0">
              <a:latin typeface="Californian FB" pitchFamily="18"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n-US" dirty="0" smtClean="0">
                <a:latin typeface="Californian FB" pitchFamily="18" charset="0"/>
              </a:rPr>
              <a:t>2014 Sale of Residence</a:t>
            </a:r>
            <a:endParaRPr lang="en-US" dirty="0">
              <a:latin typeface="Californian FB" pitchFamily="18" charset="0"/>
            </a:endParaRPr>
          </a:p>
        </p:txBody>
      </p:sp>
      <p:sp>
        <p:nvSpPr>
          <p:cNvPr id="3" name="Content Placeholder 2"/>
          <p:cNvSpPr>
            <a:spLocks noGrp="1"/>
          </p:cNvSpPr>
          <p:nvPr>
            <p:ph idx="1"/>
          </p:nvPr>
        </p:nvSpPr>
        <p:spPr/>
        <p:txBody>
          <a:bodyPr>
            <a:normAutofit fontScale="92500" lnSpcReduction="10000"/>
          </a:bodyPr>
          <a:lstStyle/>
          <a:p>
            <a:pPr marL="365760" indent="-256032" fontAlgn="auto">
              <a:spcAft>
                <a:spcPts val="0"/>
              </a:spcAft>
              <a:buFont typeface="Wingdings 3"/>
              <a:buChar char=""/>
              <a:defRPr/>
            </a:pPr>
            <a:r>
              <a:rPr lang="en-US" dirty="0" smtClean="0"/>
              <a:t>The </a:t>
            </a:r>
            <a:r>
              <a:rPr lang="en-US" dirty="0"/>
              <a:t>tax applies as follows:</a:t>
            </a:r>
          </a:p>
          <a:p>
            <a:pPr marL="365760" indent="-256032" fontAlgn="auto">
              <a:spcAft>
                <a:spcPts val="0"/>
              </a:spcAft>
              <a:buFont typeface="Wingdings 3"/>
              <a:buChar char=""/>
              <a:defRPr/>
            </a:pPr>
            <a:r>
              <a:rPr lang="en-US" dirty="0"/>
              <a:t>AGI Before Taxable Gain $325,000</a:t>
            </a:r>
          </a:p>
          <a:p>
            <a:pPr marL="365760" indent="-256032" fontAlgn="auto">
              <a:spcAft>
                <a:spcPts val="0"/>
              </a:spcAft>
              <a:buFont typeface="Wingdings 3"/>
              <a:buChar char=""/>
              <a:defRPr/>
            </a:pPr>
            <a:r>
              <a:rPr lang="en-US" dirty="0"/>
              <a:t>Gain on Sale of Residence $525,000</a:t>
            </a:r>
          </a:p>
          <a:p>
            <a:pPr marL="365760" indent="-256032" fontAlgn="auto">
              <a:spcAft>
                <a:spcPts val="0"/>
              </a:spcAft>
              <a:buFont typeface="Wingdings 3"/>
              <a:buChar char=""/>
              <a:defRPr/>
            </a:pPr>
            <a:r>
              <a:rPr lang="en-US" dirty="0"/>
              <a:t>Taxable Gain (Added to AGI) $25,000 ($525,000 – $500,000)</a:t>
            </a:r>
          </a:p>
          <a:p>
            <a:pPr marL="365760" indent="-256032" fontAlgn="auto">
              <a:spcAft>
                <a:spcPts val="0"/>
              </a:spcAft>
              <a:buFont typeface="Wingdings 3"/>
              <a:buChar char=""/>
              <a:defRPr/>
            </a:pPr>
            <a:r>
              <a:rPr lang="en-US" dirty="0"/>
              <a:t>New AGI $350,000 ($325,000 + $25,000 taxable gain)</a:t>
            </a:r>
          </a:p>
          <a:p>
            <a:pPr marL="365760" indent="-256032" fontAlgn="auto">
              <a:spcAft>
                <a:spcPts val="0"/>
              </a:spcAft>
              <a:buFont typeface="Wingdings 3"/>
              <a:buChar char=""/>
              <a:defRPr/>
            </a:pPr>
            <a:r>
              <a:rPr lang="en-US" dirty="0"/>
              <a:t>Excess of AGI over $250,000 </a:t>
            </a:r>
            <a:r>
              <a:rPr lang="en-US" dirty="0" smtClean="0"/>
              <a:t>is $100,000 </a:t>
            </a:r>
            <a:r>
              <a:rPr lang="en-US" dirty="0"/>
              <a:t>($350,000 – $250,000)</a:t>
            </a:r>
          </a:p>
          <a:p>
            <a:pPr marL="365760" indent="-256032" fontAlgn="auto">
              <a:spcAft>
                <a:spcPts val="0"/>
              </a:spcAft>
              <a:buFont typeface="Wingdings 3"/>
              <a:buChar char=""/>
              <a:defRPr/>
            </a:pPr>
            <a:r>
              <a:rPr lang="en-US" dirty="0"/>
              <a:t>Lesser Amount (Taxable) $25,000 (Taxable gain)</a:t>
            </a:r>
          </a:p>
          <a:p>
            <a:pPr marL="365760" indent="-256032" fontAlgn="auto">
              <a:spcAft>
                <a:spcPts val="0"/>
              </a:spcAft>
              <a:buFont typeface="Wingdings 3"/>
              <a:buChar char=""/>
              <a:defRPr/>
            </a:pPr>
            <a:r>
              <a:rPr lang="en-US" dirty="0"/>
              <a:t>Tax Due $950 ($25,000 x 0.038)</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Content Placeholder 1"/>
          <p:cNvSpPr>
            <a:spLocks noGrp="1"/>
          </p:cNvSpPr>
          <p:nvPr>
            <p:ph idx="1"/>
          </p:nvPr>
        </p:nvSpPr>
        <p:spPr/>
        <p:txBody>
          <a:bodyPr/>
          <a:lstStyle/>
          <a:p>
            <a:endParaRPr lang="en-US" b="1" dirty="0" smtClean="0"/>
          </a:p>
          <a:p>
            <a:r>
              <a:rPr lang="en-US" sz="2400" dirty="0" smtClean="0"/>
              <a:t>An additional 0.9% Medicare Hospital Insurance (HI) Tax on Employee Portion of HI Tax on wages over $200,000.</a:t>
            </a:r>
          </a:p>
          <a:p>
            <a:endParaRPr lang="en-US" sz="2400" dirty="0" smtClean="0"/>
          </a:p>
          <a:p>
            <a:r>
              <a:rPr lang="en-US" sz="2400" dirty="0" smtClean="0"/>
              <a:t>The employee, but not the employer, portion of the HI tax is increased by an additional tax of 0.9% on wages received in excess of the threshold amount.</a:t>
            </a:r>
          </a:p>
          <a:p>
            <a:endParaRPr lang="en-US" sz="2400" dirty="0" smtClean="0"/>
          </a:p>
          <a:p>
            <a:r>
              <a:rPr lang="en-US" sz="2400" dirty="0" smtClean="0"/>
              <a:t>Increase applies to taxpayer and spouse’s total wages combined. </a:t>
            </a:r>
          </a:p>
        </p:txBody>
      </p:sp>
      <p:sp>
        <p:nvSpPr>
          <p:cNvPr id="3" name="Title 2"/>
          <p:cNvSpPr>
            <a:spLocks noGrp="1"/>
          </p:cNvSpPr>
          <p:nvPr>
            <p:ph type="title"/>
          </p:nvPr>
        </p:nvSpPr>
        <p:spPr/>
        <p:txBody>
          <a:bodyPr/>
          <a:lstStyle/>
          <a:p>
            <a:pPr algn="ctr" fontAlgn="auto">
              <a:spcAft>
                <a:spcPts val="0"/>
              </a:spcAft>
              <a:defRPr/>
            </a:pPr>
            <a:r>
              <a:rPr lang="en-US" dirty="0">
                <a:latin typeface="Californian FB" pitchFamily="18" charset="0"/>
              </a:rPr>
              <a:t>What the Surtax </a:t>
            </a:r>
            <a:r>
              <a:rPr lang="en-US" dirty="0" smtClean="0">
                <a:latin typeface="Californian FB" pitchFamily="18" charset="0"/>
              </a:rPr>
              <a:t>Is…For Employees</a:t>
            </a: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marL="365760" indent="-256032" fontAlgn="auto">
              <a:spcAft>
                <a:spcPts val="0"/>
              </a:spcAft>
              <a:buFont typeface="Wingdings 3"/>
              <a:buChar char=""/>
              <a:defRPr/>
            </a:pPr>
            <a:r>
              <a:rPr lang="en-US" b="1" dirty="0"/>
              <a:t>Example. </a:t>
            </a:r>
            <a:r>
              <a:rPr lang="en-US" dirty="0"/>
              <a:t>If </a:t>
            </a:r>
            <a:r>
              <a:rPr lang="en-US" dirty="0" smtClean="0"/>
              <a:t>Tom has </a:t>
            </a:r>
            <a:r>
              <a:rPr lang="en-US" dirty="0"/>
              <a:t>wages </a:t>
            </a:r>
            <a:r>
              <a:rPr lang="en-US" dirty="0" smtClean="0"/>
              <a:t>of $250,000 </a:t>
            </a:r>
            <a:r>
              <a:rPr lang="en-US" dirty="0"/>
              <a:t>and his wife, </a:t>
            </a:r>
            <a:r>
              <a:rPr lang="en-US" dirty="0" smtClean="0"/>
              <a:t>Rachel, </a:t>
            </a:r>
            <a:r>
              <a:rPr lang="en-US" dirty="0"/>
              <a:t>has wages of $100,000, </a:t>
            </a:r>
            <a:r>
              <a:rPr lang="en-US" dirty="0" smtClean="0"/>
              <a:t>Rachel’s employer </a:t>
            </a:r>
            <a:r>
              <a:rPr lang="en-US" dirty="0"/>
              <a:t>is not required to withhold any portion of the additional tax, even though the </a:t>
            </a:r>
            <a:r>
              <a:rPr lang="en-US" dirty="0" smtClean="0"/>
              <a:t>combined wages </a:t>
            </a:r>
            <a:r>
              <a:rPr lang="en-US" dirty="0"/>
              <a:t>of </a:t>
            </a:r>
            <a:r>
              <a:rPr lang="en-US" dirty="0" smtClean="0"/>
              <a:t>Tom and Rachel are </a:t>
            </a:r>
            <a:r>
              <a:rPr lang="en-US" dirty="0"/>
              <a:t>over the $250,000. But, </a:t>
            </a:r>
            <a:r>
              <a:rPr lang="en-US" dirty="0" smtClean="0"/>
              <a:t>Tom’s employer </a:t>
            </a:r>
            <a:r>
              <a:rPr lang="en-US" dirty="0"/>
              <a:t>is obligated to withhold </a:t>
            </a:r>
            <a:r>
              <a:rPr lang="en-US" dirty="0" smtClean="0"/>
              <a:t>the additional </a:t>
            </a:r>
            <a:r>
              <a:rPr lang="en-US" dirty="0"/>
              <a:t>0.9% HI tax on $50,000 of his wages – the amount above the $200,000 threshold. </a:t>
            </a:r>
            <a:endParaRPr lang="en-US" dirty="0" smtClean="0"/>
          </a:p>
          <a:p>
            <a:pPr marL="365760" indent="-256032" fontAlgn="auto">
              <a:spcAft>
                <a:spcPts val="0"/>
              </a:spcAft>
              <a:buFont typeface="Wingdings 3"/>
              <a:buChar char=""/>
              <a:defRPr/>
            </a:pPr>
            <a:endParaRPr lang="en-US" dirty="0"/>
          </a:p>
          <a:p>
            <a:pPr marL="365760" indent="-256032" fontAlgn="auto">
              <a:spcAft>
                <a:spcPts val="0"/>
              </a:spcAft>
              <a:buFont typeface="Wingdings 3"/>
              <a:buChar char=""/>
              <a:defRPr/>
            </a:pPr>
            <a:r>
              <a:rPr lang="en-US" dirty="0" smtClean="0"/>
              <a:t>When Tom and Rachel file </a:t>
            </a:r>
            <a:r>
              <a:rPr lang="en-US" dirty="0"/>
              <a:t>their tax return, they will have an HI liability of:</a:t>
            </a:r>
          </a:p>
          <a:p>
            <a:pPr marL="109728" indent="0" fontAlgn="auto">
              <a:spcAft>
                <a:spcPts val="0"/>
              </a:spcAft>
              <a:buFont typeface="Wingdings 3"/>
              <a:buNone/>
              <a:defRPr/>
            </a:pPr>
            <a:r>
              <a:rPr lang="en-US" dirty="0" smtClean="0"/>
              <a:t>		   $</a:t>
            </a:r>
            <a:r>
              <a:rPr lang="en-US" dirty="0"/>
              <a:t>350,000 total wages</a:t>
            </a:r>
          </a:p>
          <a:p>
            <a:pPr marL="109728" indent="0" fontAlgn="auto">
              <a:spcAft>
                <a:spcPts val="0"/>
              </a:spcAft>
              <a:buFont typeface="Wingdings 3"/>
              <a:buNone/>
              <a:defRPr/>
            </a:pPr>
            <a:r>
              <a:rPr lang="en-US" dirty="0" smtClean="0"/>
              <a:t>		- </a:t>
            </a:r>
            <a:r>
              <a:rPr lang="en-US" u="sng" dirty="0"/>
              <a:t>$250,000</a:t>
            </a:r>
            <a:r>
              <a:rPr lang="en-US" dirty="0"/>
              <a:t> threshold</a:t>
            </a:r>
          </a:p>
          <a:p>
            <a:pPr marL="109728" indent="0" fontAlgn="auto">
              <a:spcAft>
                <a:spcPts val="0"/>
              </a:spcAft>
              <a:buFont typeface="Wingdings 3"/>
              <a:buNone/>
              <a:defRPr/>
            </a:pPr>
            <a:r>
              <a:rPr lang="en-US" dirty="0" smtClean="0"/>
              <a:t>		   $</a:t>
            </a:r>
            <a:r>
              <a:rPr lang="en-US" dirty="0"/>
              <a:t>100,000</a:t>
            </a:r>
          </a:p>
          <a:p>
            <a:pPr marL="109728" indent="0" fontAlgn="auto">
              <a:spcAft>
                <a:spcPts val="0"/>
              </a:spcAft>
              <a:buFont typeface="Wingdings 3"/>
              <a:buNone/>
              <a:defRPr/>
            </a:pPr>
            <a:r>
              <a:rPr lang="en-US" dirty="0" smtClean="0"/>
              <a:t>		x </a:t>
            </a:r>
            <a:r>
              <a:rPr lang="en-US" u="sng" dirty="0" smtClean="0"/>
              <a:t>            .</a:t>
            </a:r>
            <a:r>
              <a:rPr lang="en-US" u="sng" dirty="0"/>
              <a:t>9%</a:t>
            </a:r>
          </a:p>
          <a:p>
            <a:pPr marL="109728" indent="0" fontAlgn="auto">
              <a:spcAft>
                <a:spcPts val="0"/>
              </a:spcAft>
              <a:buFont typeface="Wingdings 3"/>
              <a:buNone/>
              <a:defRPr/>
            </a:pPr>
            <a:r>
              <a:rPr lang="en-US" dirty="0" smtClean="0"/>
              <a:t>		          $</a:t>
            </a:r>
            <a:r>
              <a:rPr lang="en-US" dirty="0"/>
              <a:t>900 total additional HI tax</a:t>
            </a:r>
          </a:p>
          <a:p>
            <a:pPr marL="109728" indent="0" fontAlgn="auto">
              <a:spcAft>
                <a:spcPts val="0"/>
              </a:spcAft>
              <a:buFont typeface="Wingdings 3"/>
              <a:buNone/>
              <a:defRPr/>
            </a:pPr>
            <a:r>
              <a:rPr lang="en-US" dirty="0" smtClean="0"/>
              <a:t>		- </a:t>
            </a:r>
            <a:r>
              <a:rPr lang="en-US" u="sng" dirty="0" smtClean="0"/>
              <a:t>       $</a:t>
            </a:r>
            <a:r>
              <a:rPr lang="en-US" u="sng" dirty="0"/>
              <a:t>450 </a:t>
            </a:r>
            <a:r>
              <a:rPr lang="en-US" dirty="0"/>
              <a:t>additional withholding</a:t>
            </a:r>
          </a:p>
          <a:p>
            <a:pPr marL="109728" indent="0" fontAlgn="auto">
              <a:spcAft>
                <a:spcPts val="0"/>
              </a:spcAft>
              <a:buFont typeface="Wingdings 3"/>
              <a:buNone/>
              <a:defRPr/>
            </a:pPr>
            <a:r>
              <a:rPr lang="en-US" dirty="0" smtClean="0"/>
              <a:t>		=       $</a:t>
            </a:r>
            <a:r>
              <a:rPr lang="en-US" dirty="0"/>
              <a:t>450 additional HI tax due with return</a:t>
            </a:r>
          </a:p>
          <a:p>
            <a:pPr marL="365760" indent="-256032" fontAlgn="auto">
              <a:spcAft>
                <a:spcPts val="0"/>
              </a:spcAft>
              <a:buFont typeface="Wingdings 3"/>
              <a:buChar char=""/>
              <a:defRPr/>
            </a:pPr>
            <a:endParaRPr lang="en-US" dirty="0"/>
          </a:p>
        </p:txBody>
      </p:sp>
      <p:sp>
        <p:nvSpPr>
          <p:cNvPr id="3" name="Title 2"/>
          <p:cNvSpPr>
            <a:spLocks noGrp="1"/>
          </p:cNvSpPr>
          <p:nvPr>
            <p:ph type="title"/>
          </p:nvPr>
        </p:nvSpPr>
        <p:spPr/>
        <p:txBody>
          <a:bodyPr/>
          <a:lstStyle/>
          <a:p>
            <a:pPr algn="ctr" fontAlgn="auto">
              <a:spcAft>
                <a:spcPts val="0"/>
              </a:spcAft>
              <a:defRPr/>
            </a:pPr>
            <a:r>
              <a:rPr lang="en-US" dirty="0" smtClean="0">
                <a:latin typeface="Californian FB" pitchFamily="18" charset="0"/>
              </a:rPr>
              <a:t>Well, How Does That Work?</a:t>
            </a:r>
            <a:endParaRPr lang="en-US" dirty="0">
              <a:latin typeface="Californian FB" pitchFamily="18"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Content Placeholder 1"/>
          <p:cNvSpPr>
            <a:spLocks noGrp="1"/>
          </p:cNvSpPr>
          <p:nvPr>
            <p:ph idx="1"/>
          </p:nvPr>
        </p:nvSpPr>
        <p:spPr/>
        <p:txBody>
          <a:bodyPr/>
          <a:lstStyle/>
          <a:p>
            <a:endParaRPr lang="en-US" b="1" dirty="0" smtClean="0"/>
          </a:p>
          <a:p>
            <a:r>
              <a:rPr lang="en-US" dirty="0" smtClean="0"/>
              <a:t>Employer must withhold employee’s additional HI tax. </a:t>
            </a:r>
          </a:p>
          <a:p>
            <a:endParaRPr lang="en-US" sz="2500" dirty="0" smtClean="0"/>
          </a:p>
          <a:p>
            <a:pPr lvl="1"/>
            <a:r>
              <a:rPr lang="en-US" dirty="0" smtClean="0"/>
              <a:t>The employer is required to withhold the additional HI tax on wages and is liable for the tax if the employer fails to withhold or collect the tax from the employee. </a:t>
            </a:r>
          </a:p>
          <a:p>
            <a:pPr lvl="1"/>
            <a:endParaRPr lang="en-US" dirty="0" smtClean="0"/>
          </a:p>
          <a:p>
            <a:pPr lvl="1"/>
            <a:r>
              <a:rPr lang="en-US" dirty="0" smtClean="0"/>
              <a:t>However, the tax will be collected from the employee on the employee’s income tax return.</a:t>
            </a:r>
          </a:p>
        </p:txBody>
      </p:sp>
      <p:sp>
        <p:nvSpPr>
          <p:cNvPr id="3" name="Title 2"/>
          <p:cNvSpPr>
            <a:spLocks noGrp="1"/>
          </p:cNvSpPr>
          <p:nvPr>
            <p:ph type="title"/>
          </p:nvPr>
        </p:nvSpPr>
        <p:spPr/>
        <p:txBody>
          <a:bodyPr/>
          <a:lstStyle/>
          <a:p>
            <a:pPr algn="ctr" fontAlgn="auto">
              <a:spcAft>
                <a:spcPts val="0"/>
              </a:spcAft>
              <a:defRPr/>
            </a:pPr>
            <a:r>
              <a:rPr lang="en-US" dirty="0" smtClean="0">
                <a:latin typeface="Californian FB" pitchFamily="18" charset="0"/>
              </a:rPr>
              <a:t>Employer Responsibility</a:t>
            </a:r>
            <a:endParaRPr lang="en-US" dirty="0">
              <a:latin typeface="Californian FB" pitchFamily="18"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600" dirty="0" smtClean="0"/>
              <a:t>John has gross wages from Microsoft of $50,000.  He also sells real estate, and his net business income from sales (net profit) is $10,000.  He is single and does not itemize.</a:t>
            </a:r>
          </a:p>
          <a:p>
            <a:endParaRPr lang="en-US" sz="1400" dirty="0" smtClean="0"/>
          </a:p>
          <a:p>
            <a:r>
              <a:rPr lang="en-US" sz="1400" dirty="0" smtClean="0"/>
              <a:t>$50,000    Wages</a:t>
            </a:r>
          </a:p>
          <a:p>
            <a:r>
              <a:rPr lang="en-US" sz="1400" dirty="0"/>
              <a:t> </a:t>
            </a:r>
            <a:r>
              <a:rPr lang="en-US" sz="1400" dirty="0" smtClean="0"/>
              <a:t> 10,000    Net Business Income</a:t>
            </a:r>
            <a:endParaRPr lang="en-US" sz="1400" dirty="0"/>
          </a:p>
          <a:p>
            <a:pPr marL="109537" indent="0">
              <a:buNone/>
            </a:pPr>
            <a:r>
              <a:rPr lang="en-US" sz="1400" dirty="0"/>
              <a:t> </a:t>
            </a:r>
            <a:r>
              <a:rPr lang="en-US" sz="1400" dirty="0" smtClean="0"/>
              <a:t>       &lt;707&gt;   </a:t>
            </a:r>
            <a:r>
              <a:rPr lang="en-US" sz="1400" b="1" i="1" dirty="0" smtClean="0"/>
              <a:t>Half of SE Tax</a:t>
            </a:r>
          </a:p>
          <a:p>
            <a:pPr marL="109537" indent="0">
              <a:buNone/>
            </a:pPr>
            <a:r>
              <a:rPr lang="en-US" sz="1400" dirty="0"/>
              <a:t> </a:t>
            </a:r>
            <a:r>
              <a:rPr lang="en-US" sz="1400" dirty="0" smtClean="0"/>
              <a:t>    &lt;6,200&gt;   Standard Deduction</a:t>
            </a:r>
          </a:p>
          <a:p>
            <a:pPr marL="109537" indent="0">
              <a:buNone/>
            </a:pPr>
            <a:r>
              <a:rPr lang="en-US" sz="1400" dirty="0"/>
              <a:t> </a:t>
            </a:r>
            <a:r>
              <a:rPr lang="en-US" sz="1400" dirty="0" smtClean="0"/>
              <a:t>    &lt;3,950&gt;   Personal Exemption</a:t>
            </a:r>
          </a:p>
          <a:p>
            <a:pPr marL="109537" indent="0">
              <a:buNone/>
            </a:pPr>
            <a:r>
              <a:rPr lang="en-US" sz="1400" dirty="0" smtClean="0"/>
              <a:t>--------- </a:t>
            </a:r>
          </a:p>
          <a:p>
            <a:pPr marL="109537" indent="0">
              <a:buNone/>
            </a:pPr>
            <a:r>
              <a:rPr lang="en-US" sz="1400" dirty="0"/>
              <a:t> </a:t>
            </a:r>
            <a:r>
              <a:rPr lang="en-US" sz="1400" dirty="0" smtClean="0"/>
              <a:t>   $49,143     </a:t>
            </a:r>
            <a:r>
              <a:rPr lang="en-US" sz="1400" b="1" dirty="0" smtClean="0"/>
              <a:t>Taxable Income</a:t>
            </a:r>
          </a:p>
          <a:p>
            <a:pPr marL="109537" indent="0">
              <a:buNone/>
            </a:pPr>
            <a:r>
              <a:rPr lang="en-US" sz="1400" dirty="0" smtClean="0"/>
              <a:t>X Blended Tax Rate</a:t>
            </a:r>
          </a:p>
          <a:p>
            <a:pPr marL="109537" indent="0">
              <a:buNone/>
            </a:pPr>
            <a:r>
              <a:rPr lang="en-US" sz="1400" dirty="0" smtClean="0"/>
              <a:t>---------</a:t>
            </a:r>
          </a:p>
          <a:p>
            <a:pPr marL="109537" indent="0">
              <a:buNone/>
            </a:pPr>
            <a:r>
              <a:rPr lang="en-US" sz="1400" dirty="0"/>
              <a:t> </a:t>
            </a:r>
            <a:r>
              <a:rPr lang="en-US" sz="1400" dirty="0" smtClean="0"/>
              <a:t>   $  8,142     </a:t>
            </a:r>
            <a:r>
              <a:rPr lang="en-US" sz="1400" b="1" dirty="0" smtClean="0"/>
              <a:t>Income Tax</a:t>
            </a:r>
            <a:endParaRPr lang="en-US" sz="1400" dirty="0" smtClean="0"/>
          </a:p>
          <a:p>
            <a:pPr marL="109537" indent="0">
              <a:buNone/>
            </a:pPr>
            <a:r>
              <a:rPr lang="en-US" sz="1400" dirty="0" smtClean="0"/>
              <a:t>+     1,413      </a:t>
            </a:r>
            <a:r>
              <a:rPr lang="en-US" sz="1400" b="1" dirty="0" smtClean="0"/>
              <a:t>SE Tax ($10,000 x 92.35% x 15.3%)</a:t>
            </a:r>
            <a:endParaRPr lang="en-US" sz="1400" dirty="0"/>
          </a:p>
          <a:p>
            <a:pPr marL="109537" indent="0">
              <a:buNone/>
            </a:pPr>
            <a:r>
              <a:rPr lang="en-US" sz="1400" b="1" dirty="0" smtClean="0"/>
              <a:t>---------</a:t>
            </a:r>
          </a:p>
          <a:p>
            <a:pPr marL="109537" indent="0">
              <a:buNone/>
            </a:pPr>
            <a:r>
              <a:rPr lang="en-US" sz="1400" b="1" dirty="0"/>
              <a:t> </a:t>
            </a:r>
            <a:r>
              <a:rPr lang="en-US" sz="1400" b="1" dirty="0" smtClean="0"/>
              <a:t>   </a:t>
            </a:r>
            <a:r>
              <a:rPr lang="en-US" sz="1400" dirty="0" smtClean="0"/>
              <a:t>$  9,555     </a:t>
            </a:r>
            <a:r>
              <a:rPr lang="en-US" sz="1400" b="1" dirty="0" smtClean="0"/>
              <a:t>Total Tax</a:t>
            </a:r>
            <a:endParaRPr lang="en-US" sz="1400" dirty="0" smtClean="0"/>
          </a:p>
          <a:p>
            <a:pPr marL="109537" indent="0">
              <a:buNone/>
            </a:pPr>
            <a:r>
              <a:rPr lang="en-US" sz="1400" b="1" dirty="0" smtClean="0"/>
              <a:t>=======</a:t>
            </a:r>
          </a:p>
        </p:txBody>
      </p:sp>
      <p:sp>
        <p:nvSpPr>
          <p:cNvPr id="3" name="Title 2"/>
          <p:cNvSpPr>
            <a:spLocks noGrp="1"/>
          </p:cNvSpPr>
          <p:nvPr>
            <p:ph type="title"/>
          </p:nvPr>
        </p:nvSpPr>
        <p:spPr/>
        <p:txBody>
          <a:bodyPr/>
          <a:lstStyle/>
          <a:p>
            <a:pPr algn="ctr"/>
            <a:r>
              <a:rPr lang="en-US" dirty="0" smtClean="0">
                <a:latin typeface="Californian FB" panose="0207040306080B030204" pitchFamily="18" charset="0"/>
              </a:rPr>
              <a:t>How SE Tax Works</a:t>
            </a:r>
            <a:endParaRPr lang="en-US" dirty="0">
              <a:latin typeface="Californian FB" panose="0207040306080B030204" pitchFamily="18" charset="0"/>
            </a:endParaRPr>
          </a:p>
        </p:txBody>
      </p:sp>
    </p:spTree>
    <p:extLst>
      <p:ext uri="{BB962C8B-B14F-4D97-AF65-F5344CB8AC3E}">
        <p14:creationId xmlns:p14="http://schemas.microsoft.com/office/powerpoint/2010/main" val="3127776525"/>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marL="365760" indent="-256032" fontAlgn="auto">
              <a:spcAft>
                <a:spcPts val="0"/>
              </a:spcAft>
              <a:buFont typeface="Wingdings 3"/>
              <a:buChar char=""/>
              <a:defRPr/>
            </a:pPr>
            <a:r>
              <a:rPr lang="en-US" dirty="0" smtClean="0"/>
              <a:t>SE who report net business profit in excess of the thresholds ($200,000/$250,000) are subject to the additional .9% HI tax</a:t>
            </a:r>
          </a:p>
          <a:p>
            <a:pPr marL="365760" indent="-256032" fontAlgn="auto">
              <a:spcAft>
                <a:spcPts val="0"/>
              </a:spcAft>
              <a:buFont typeface="Wingdings 3"/>
              <a:buChar char=""/>
              <a:defRPr/>
            </a:pPr>
            <a:endParaRPr lang="en-US" dirty="0" smtClean="0"/>
          </a:p>
          <a:p>
            <a:pPr marL="365760" indent="-256032" fontAlgn="auto">
              <a:spcAft>
                <a:spcPts val="0"/>
              </a:spcAft>
              <a:buFont typeface="Wingdings 3"/>
              <a:buChar char=""/>
              <a:defRPr/>
            </a:pPr>
            <a:r>
              <a:rPr lang="en-US" dirty="0" smtClean="0"/>
              <a:t>SE who also have wages (</a:t>
            </a:r>
            <a:r>
              <a:rPr lang="en-US" b="1" dirty="0" smtClean="0"/>
              <a:t>or whose spouses have wages</a:t>
            </a:r>
            <a:r>
              <a:rPr lang="en-US" dirty="0" smtClean="0"/>
              <a:t>) will have to reduce the threshold for determining .9% requirement:</a:t>
            </a:r>
          </a:p>
          <a:p>
            <a:pPr marL="621792" lvl="1" fontAlgn="auto">
              <a:spcBef>
                <a:spcPts val="324"/>
              </a:spcBef>
              <a:spcAft>
                <a:spcPts val="0"/>
              </a:spcAft>
              <a:buFont typeface="Verdana"/>
              <a:buChar char="◦"/>
              <a:defRPr/>
            </a:pPr>
            <a:r>
              <a:rPr lang="en-US" dirty="0" smtClean="0"/>
              <a:t>Bob (single) reports $500,000 in SE income and $75,000 in wages.  His $200,000 threshold is reduced by the wages to $125,000</a:t>
            </a:r>
          </a:p>
          <a:p>
            <a:pPr marL="621792" lvl="1" fontAlgn="auto">
              <a:spcBef>
                <a:spcPts val="324"/>
              </a:spcBef>
              <a:spcAft>
                <a:spcPts val="0"/>
              </a:spcAft>
              <a:buFont typeface="Verdana"/>
              <a:buChar char="◦"/>
              <a:defRPr/>
            </a:pPr>
            <a:r>
              <a:rPr lang="en-US" dirty="0" smtClean="0"/>
              <a:t>Joe has wages of $150,000 and Sue has SE income of $175,000.  Their $250,000 threshold is reduced by Joe’s wages to $100,000.</a:t>
            </a:r>
          </a:p>
          <a:p>
            <a:pPr marL="621792" lvl="1" fontAlgn="auto">
              <a:spcBef>
                <a:spcPts val="324"/>
              </a:spcBef>
              <a:spcAft>
                <a:spcPts val="0"/>
              </a:spcAft>
              <a:buFont typeface="Verdana"/>
              <a:buChar char="◦"/>
              <a:defRPr/>
            </a:pPr>
            <a:endParaRPr lang="en-US" dirty="0" smtClean="0"/>
          </a:p>
          <a:p>
            <a:pPr marL="365760" indent="-256032" fontAlgn="auto">
              <a:spcAft>
                <a:spcPts val="0"/>
              </a:spcAft>
              <a:buFont typeface="Wingdings 3"/>
              <a:buChar char=""/>
              <a:defRPr/>
            </a:pPr>
            <a:r>
              <a:rPr lang="en-US" dirty="0" smtClean="0"/>
              <a:t>The additional .9% does NOT qualify as an adjustment on Form 1040</a:t>
            </a:r>
            <a:endParaRPr lang="en-US" dirty="0"/>
          </a:p>
        </p:txBody>
      </p:sp>
      <p:sp>
        <p:nvSpPr>
          <p:cNvPr id="3" name="Title 2"/>
          <p:cNvSpPr>
            <a:spLocks noGrp="1"/>
          </p:cNvSpPr>
          <p:nvPr>
            <p:ph type="title"/>
          </p:nvPr>
        </p:nvSpPr>
        <p:spPr/>
        <p:txBody>
          <a:bodyPr>
            <a:normAutofit fontScale="90000"/>
          </a:bodyPr>
          <a:lstStyle/>
          <a:p>
            <a:pPr algn="ctr" fontAlgn="auto">
              <a:spcAft>
                <a:spcPts val="0"/>
              </a:spcAft>
              <a:defRPr/>
            </a:pPr>
            <a:r>
              <a:rPr lang="en-US" dirty="0" smtClean="0">
                <a:latin typeface="Californian FB" pitchFamily="18" charset="0"/>
              </a:rPr>
              <a:t>What the Surtax Is…For Self-Employed</a:t>
            </a:r>
            <a:endParaRPr lang="en-US" dirty="0">
              <a:latin typeface="Californian FB" pitchFamily="18" charset="0"/>
            </a:endParaRPr>
          </a:p>
        </p:txBody>
      </p:sp>
    </p:spTree>
  </p:cSld>
  <p:clrMapOvr>
    <a:masterClrMapping/>
  </p:clrMapOvr>
  <p:transition xmlns:p14="http://schemas.microsoft.com/office/powerpoint/2010/main" spd="slow">
    <p:fad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marL="365760" indent="-256032" fontAlgn="auto">
              <a:spcAft>
                <a:spcPts val="0"/>
              </a:spcAft>
              <a:buFont typeface="Wingdings 3"/>
              <a:buChar char=""/>
              <a:defRPr/>
            </a:pPr>
            <a:r>
              <a:rPr lang="en-US" dirty="0" smtClean="0"/>
              <a:t>For investment income:</a:t>
            </a:r>
          </a:p>
          <a:p>
            <a:pPr marL="621792" lvl="1" fontAlgn="auto">
              <a:spcBef>
                <a:spcPts val="324"/>
              </a:spcBef>
              <a:spcAft>
                <a:spcPts val="0"/>
              </a:spcAft>
              <a:buFont typeface="Verdana"/>
              <a:buChar char="◦"/>
              <a:defRPr/>
            </a:pPr>
            <a:r>
              <a:rPr lang="en-US" dirty="0" smtClean="0"/>
              <a:t>Consider selling losing stocks against gains, and make sure you report all investment expenses to help reduce investment income</a:t>
            </a:r>
          </a:p>
          <a:p>
            <a:pPr marL="621792" lvl="1" fontAlgn="auto">
              <a:spcBef>
                <a:spcPts val="324"/>
              </a:spcBef>
              <a:spcAft>
                <a:spcPts val="0"/>
              </a:spcAft>
              <a:buFont typeface="Verdana"/>
              <a:buChar char="◦"/>
              <a:defRPr/>
            </a:pPr>
            <a:r>
              <a:rPr lang="en-US" dirty="0" smtClean="0"/>
              <a:t>Donate appreciating assets to charity</a:t>
            </a:r>
          </a:p>
          <a:p>
            <a:pPr marL="621792" lvl="1" fontAlgn="auto">
              <a:spcBef>
                <a:spcPts val="324"/>
              </a:spcBef>
              <a:spcAft>
                <a:spcPts val="0"/>
              </a:spcAft>
              <a:buFont typeface="Verdana"/>
              <a:buChar char="◦"/>
              <a:defRPr/>
            </a:pPr>
            <a:r>
              <a:rPr lang="en-US" dirty="0" smtClean="0"/>
              <a:t>Consider installment sales</a:t>
            </a:r>
          </a:p>
          <a:p>
            <a:pPr marL="621792" lvl="1" fontAlgn="auto">
              <a:spcBef>
                <a:spcPts val="324"/>
              </a:spcBef>
              <a:spcAft>
                <a:spcPts val="0"/>
              </a:spcAft>
              <a:buFont typeface="Verdana"/>
              <a:buChar char="◦"/>
              <a:defRPr/>
            </a:pPr>
            <a:endParaRPr lang="en-US" dirty="0" smtClean="0"/>
          </a:p>
          <a:p>
            <a:pPr marL="365760" indent="-256032" fontAlgn="auto">
              <a:spcAft>
                <a:spcPts val="0"/>
              </a:spcAft>
              <a:buFont typeface="Wingdings 3"/>
              <a:buChar char=""/>
              <a:defRPr/>
            </a:pPr>
            <a:r>
              <a:rPr lang="en-US" dirty="0" smtClean="0"/>
              <a:t>For wage-earners and employers:</a:t>
            </a:r>
          </a:p>
          <a:p>
            <a:pPr marL="621792" lvl="1" fontAlgn="auto">
              <a:spcBef>
                <a:spcPts val="324"/>
              </a:spcBef>
              <a:spcAft>
                <a:spcPts val="0"/>
              </a:spcAft>
              <a:buFont typeface="Verdana"/>
              <a:buChar char="◦"/>
              <a:defRPr/>
            </a:pPr>
            <a:r>
              <a:rPr lang="en-US" dirty="0" smtClean="0"/>
              <a:t>Consider converting some salary to fringe benefits and accountability plans</a:t>
            </a:r>
          </a:p>
          <a:p>
            <a:pPr marL="621792" lvl="1" fontAlgn="auto">
              <a:spcBef>
                <a:spcPts val="324"/>
              </a:spcBef>
              <a:spcAft>
                <a:spcPts val="0"/>
              </a:spcAft>
              <a:buFont typeface="Verdana"/>
              <a:buChar char="◦"/>
              <a:defRPr/>
            </a:pPr>
            <a:endParaRPr lang="en-US" dirty="0"/>
          </a:p>
          <a:p>
            <a:pPr marL="365760" indent="-256032" fontAlgn="auto">
              <a:spcAft>
                <a:spcPts val="0"/>
              </a:spcAft>
              <a:buFont typeface="Wingdings 3"/>
              <a:buChar char=""/>
              <a:defRPr/>
            </a:pPr>
            <a:r>
              <a:rPr lang="en-US" dirty="0" smtClean="0"/>
              <a:t>For self-employed:</a:t>
            </a:r>
          </a:p>
          <a:p>
            <a:pPr marL="621792" lvl="1" fontAlgn="auto">
              <a:spcBef>
                <a:spcPts val="324"/>
              </a:spcBef>
              <a:spcAft>
                <a:spcPts val="0"/>
              </a:spcAft>
              <a:buFont typeface="Verdana"/>
              <a:buChar char="◦"/>
              <a:defRPr/>
            </a:pPr>
            <a:r>
              <a:rPr lang="en-US" dirty="0" smtClean="0"/>
              <a:t>Consider converting to an S-Corporation, pay yourself a salary under the thresholds, and take the rest as distributions, which are non-taxable</a:t>
            </a:r>
          </a:p>
          <a:p>
            <a:pPr marL="621792" lvl="1" fontAlgn="auto">
              <a:spcBef>
                <a:spcPts val="324"/>
              </a:spcBef>
              <a:spcAft>
                <a:spcPts val="0"/>
              </a:spcAft>
              <a:buFont typeface="Verdana"/>
              <a:buChar char="◦"/>
              <a:defRPr/>
            </a:pPr>
            <a:endParaRPr lang="en-US" dirty="0" smtClean="0"/>
          </a:p>
          <a:p>
            <a:pPr marL="365760" indent="-256032" fontAlgn="auto">
              <a:spcAft>
                <a:spcPts val="0"/>
              </a:spcAft>
              <a:buFont typeface="Wingdings 3"/>
              <a:buChar char=""/>
              <a:defRPr/>
            </a:pPr>
            <a:r>
              <a:rPr lang="en-US" dirty="0" smtClean="0"/>
              <a:t>Do NOT forget to account for the tax increase in your 2015 estimated tax payments.  Remind your preparer, if necessary.</a:t>
            </a:r>
          </a:p>
          <a:p>
            <a:pPr marL="621792" lvl="1" fontAlgn="auto">
              <a:spcBef>
                <a:spcPts val="324"/>
              </a:spcBef>
              <a:spcAft>
                <a:spcPts val="0"/>
              </a:spcAft>
              <a:buFont typeface="Verdana"/>
              <a:buChar char="◦"/>
              <a:defRPr/>
            </a:pPr>
            <a:endParaRPr lang="en-US" dirty="0"/>
          </a:p>
          <a:p>
            <a:pPr marL="365760" indent="-256032" fontAlgn="auto">
              <a:spcAft>
                <a:spcPts val="0"/>
              </a:spcAft>
              <a:buFont typeface="Wingdings 3"/>
              <a:buChar char=""/>
              <a:defRPr/>
            </a:pPr>
            <a:r>
              <a:rPr lang="en-US" dirty="0" smtClean="0"/>
              <a:t>(We’re still learning as we go…more ideas may come)</a:t>
            </a:r>
          </a:p>
          <a:p>
            <a:pPr marL="621792" lvl="1" fontAlgn="auto">
              <a:spcBef>
                <a:spcPts val="324"/>
              </a:spcBef>
              <a:spcAft>
                <a:spcPts val="0"/>
              </a:spcAft>
              <a:buFont typeface="Verdana"/>
              <a:buChar char="◦"/>
              <a:defRPr/>
            </a:pPr>
            <a:endParaRPr lang="en-US" dirty="0"/>
          </a:p>
          <a:p>
            <a:pPr marL="621792" lvl="1" fontAlgn="auto">
              <a:spcBef>
                <a:spcPts val="324"/>
              </a:spcBef>
              <a:spcAft>
                <a:spcPts val="0"/>
              </a:spcAft>
              <a:buFont typeface="Verdana"/>
              <a:buChar char="◦"/>
              <a:defRPr/>
            </a:pPr>
            <a:endParaRPr lang="en-US" dirty="0"/>
          </a:p>
          <a:p>
            <a:pPr marL="393192" lvl="1" indent="0" fontAlgn="auto">
              <a:spcBef>
                <a:spcPts val="324"/>
              </a:spcBef>
              <a:spcAft>
                <a:spcPts val="0"/>
              </a:spcAft>
              <a:buFont typeface="Verdana"/>
              <a:buNone/>
              <a:defRPr/>
            </a:pPr>
            <a:endParaRPr lang="en-US" dirty="0"/>
          </a:p>
        </p:txBody>
      </p:sp>
      <p:sp>
        <p:nvSpPr>
          <p:cNvPr id="3" name="Title 2"/>
          <p:cNvSpPr>
            <a:spLocks noGrp="1"/>
          </p:cNvSpPr>
          <p:nvPr>
            <p:ph type="title"/>
          </p:nvPr>
        </p:nvSpPr>
        <p:spPr/>
        <p:txBody>
          <a:bodyPr>
            <a:normAutofit fontScale="90000"/>
          </a:bodyPr>
          <a:lstStyle/>
          <a:p>
            <a:pPr algn="ctr" fontAlgn="auto">
              <a:spcAft>
                <a:spcPts val="0"/>
              </a:spcAft>
              <a:defRPr/>
            </a:pPr>
            <a:r>
              <a:rPr lang="en-US" dirty="0" smtClean="0">
                <a:latin typeface="Californian FB" pitchFamily="18" charset="0"/>
              </a:rPr>
              <a:t>This Stinks</a:t>
            </a:r>
            <a:br>
              <a:rPr lang="en-US" dirty="0" smtClean="0">
                <a:latin typeface="Californian FB" pitchFamily="18" charset="0"/>
              </a:rPr>
            </a:br>
            <a:r>
              <a:rPr lang="en-US" dirty="0" smtClean="0">
                <a:latin typeface="Californian FB" pitchFamily="18" charset="0"/>
              </a:rPr>
              <a:t>What Can We Do?</a:t>
            </a:r>
            <a:endParaRPr lang="en-US" dirty="0">
              <a:latin typeface="Californian FB" pitchFamily="18" charset="0"/>
            </a:endParaRPr>
          </a:p>
        </p:txBody>
      </p:sp>
    </p:spTree>
  </p:cSld>
  <p:clrMapOvr>
    <a:masterClrMapping/>
  </p:clrMapOvr>
  <p:transition xmlns:p14="http://schemas.microsoft.com/office/powerpoint/2010/main" spd="slow">
    <p:fad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109728" indent="0" fontAlgn="auto">
              <a:spcAft>
                <a:spcPts val="0"/>
              </a:spcAft>
              <a:buFont typeface="Wingdings 3"/>
              <a:buNone/>
              <a:defRPr/>
            </a:pPr>
            <a:endParaRPr lang="en-US" dirty="0"/>
          </a:p>
          <a:p>
            <a:pPr marL="109728" indent="0" fontAlgn="auto">
              <a:spcAft>
                <a:spcPts val="0"/>
              </a:spcAft>
              <a:buFont typeface="Wingdings 3"/>
              <a:buNone/>
              <a:defRPr/>
            </a:pPr>
            <a:r>
              <a:rPr lang="en-US" dirty="0" smtClean="0"/>
              <a:t>…I could be taxed at the 39.6% bracket AND owe a 3.8% surtax on my investment income AND owe a .9% tax on my wages or SE income????</a:t>
            </a:r>
          </a:p>
          <a:p>
            <a:pPr marL="109728" indent="0" fontAlgn="auto">
              <a:spcAft>
                <a:spcPts val="0"/>
              </a:spcAft>
              <a:buFont typeface="Wingdings 3"/>
              <a:buNone/>
              <a:defRPr/>
            </a:pPr>
            <a:endParaRPr lang="en-US" dirty="0" smtClean="0"/>
          </a:p>
          <a:p>
            <a:pPr marL="109728" indent="0" algn="ctr" fontAlgn="auto">
              <a:spcAft>
                <a:spcPts val="0"/>
              </a:spcAft>
              <a:buFont typeface="Wingdings 3"/>
              <a:buNone/>
              <a:defRPr/>
            </a:pPr>
            <a:r>
              <a:rPr lang="en-US" sz="4400" dirty="0" smtClean="0"/>
              <a:t>YES, IT DOES</a:t>
            </a:r>
          </a:p>
          <a:p>
            <a:pPr marL="109728" indent="0" algn="ctr" fontAlgn="auto">
              <a:spcAft>
                <a:spcPts val="0"/>
              </a:spcAft>
              <a:buFont typeface="Wingdings 3"/>
              <a:buNone/>
              <a:defRPr/>
            </a:pPr>
            <a:endParaRPr lang="en-US" sz="4400" dirty="0" smtClean="0"/>
          </a:p>
          <a:p>
            <a:pPr marL="109728" indent="0" fontAlgn="auto">
              <a:spcAft>
                <a:spcPts val="0"/>
              </a:spcAft>
              <a:buFont typeface="Wingdings 3"/>
              <a:buNone/>
              <a:defRPr/>
            </a:pPr>
            <a:r>
              <a:rPr lang="en-US" dirty="0" smtClean="0"/>
              <a:t>But remember, that would only happen if:</a:t>
            </a:r>
          </a:p>
          <a:p>
            <a:pPr marL="365760" indent="-256032" fontAlgn="auto">
              <a:spcAft>
                <a:spcPts val="0"/>
              </a:spcAft>
              <a:buFont typeface="Wingdings 3"/>
              <a:buChar char=""/>
              <a:defRPr/>
            </a:pPr>
            <a:r>
              <a:rPr lang="en-US" dirty="0" smtClean="0"/>
              <a:t>Taxable Income &gt; $400,000/$450,000</a:t>
            </a:r>
          </a:p>
          <a:p>
            <a:pPr marL="365760" indent="-256032" fontAlgn="auto">
              <a:spcAft>
                <a:spcPts val="0"/>
              </a:spcAft>
              <a:buFont typeface="Wingdings 3"/>
              <a:buChar char=""/>
              <a:defRPr/>
            </a:pPr>
            <a:r>
              <a:rPr lang="en-US" dirty="0" smtClean="0"/>
              <a:t>AGI &gt; $200,000/$250,000</a:t>
            </a:r>
          </a:p>
          <a:p>
            <a:pPr marL="365760" indent="-256032" fontAlgn="auto">
              <a:spcAft>
                <a:spcPts val="0"/>
              </a:spcAft>
              <a:buFont typeface="Wingdings 3"/>
              <a:buChar char=""/>
              <a:defRPr/>
            </a:pPr>
            <a:r>
              <a:rPr lang="en-US" dirty="0" smtClean="0"/>
              <a:t>Wages &gt; $200,000</a:t>
            </a:r>
            <a:endParaRPr lang="en-US" dirty="0"/>
          </a:p>
        </p:txBody>
      </p:sp>
      <p:sp>
        <p:nvSpPr>
          <p:cNvPr id="3" name="Title 2"/>
          <p:cNvSpPr>
            <a:spLocks noGrp="1"/>
          </p:cNvSpPr>
          <p:nvPr>
            <p:ph type="title"/>
          </p:nvPr>
        </p:nvSpPr>
        <p:spPr/>
        <p:txBody>
          <a:bodyPr>
            <a:noAutofit/>
          </a:bodyPr>
          <a:lstStyle/>
          <a:p>
            <a:pPr algn="ctr" fontAlgn="auto">
              <a:spcAft>
                <a:spcPts val="0"/>
              </a:spcAft>
              <a:defRPr/>
            </a:pPr>
            <a:r>
              <a:rPr lang="en-US" dirty="0" smtClean="0">
                <a:latin typeface="Californian FB" pitchFamily="18" charset="0"/>
              </a:rPr>
              <a:t>Well, Hang On -- Does This Mean…?</a:t>
            </a:r>
            <a:endParaRPr lang="en-US" dirty="0">
              <a:latin typeface="Californian FB" pitchFamily="18" charset="0"/>
            </a:endParaRPr>
          </a:p>
        </p:txBody>
      </p:sp>
    </p:spTree>
  </p:cSld>
  <p:clrMapOvr>
    <a:masterClrMapping/>
  </p:clrMapOvr>
  <p:transition xmlns:p14="http://schemas.microsoft.com/office/powerpoint/2010/main" spd="slow">
    <p:fad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109728" indent="0" fontAlgn="auto">
              <a:spcAft>
                <a:spcPts val="0"/>
              </a:spcAft>
              <a:buFont typeface="Wingdings 3"/>
              <a:buNone/>
              <a:defRPr/>
            </a:pPr>
            <a:endParaRPr lang="en-US" dirty="0" smtClean="0"/>
          </a:p>
          <a:p>
            <a:pPr marL="365760" indent="-256032" fontAlgn="auto">
              <a:spcAft>
                <a:spcPts val="0"/>
              </a:spcAft>
              <a:buFont typeface="Wingdings 3"/>
              <a:buChar char=""/>
              <a:defRPr/>
            </a:pPr>
            <a:r>
              <a:rPr lang="en-US" dirty="0" smtClean="0"/>
              <a:t>Capital Gains Tax Rates</a:t>
            </a:r>
          </a:p>
          <a:p>
            <a:pPr marL="365760" indent="-256032" fontAlgn="auto">
              <a:spcAft>
                <a:spcPts val="0"/>
              </a:spcAft>
              <a:buFont typeface="Wingdings 3"/>
              <a:buChar char=""/>
              <a:defRPr/>
            </a:pPr>
            <a:r>
              <a:rPr lang="en-US" dirty="0" smtClean="0"/>
              <a:t>	</a:t>
            </a:r>
          </a:p>
          <a:p>
            <a:pPr marL="621792" lvl="1" fontAlgn="auto">
              <a:spcBef>
                <a:spcPts val="324"/>
              </a:spcBef>
              <a:spcAft>
                <a:spcPts val="0"/>
              </a:spcAft>
              <a:buFont typeface="Verdana"/>
              <a:buChar char="◦"/>
              <a:defRPr/>
            </a:pPr>
            <a:r>
              <a:rPr lang="en-US" dirty="0" smtClean="0"/>
              <a:t>For 0%-15% tax brackets, the rate is 0%</a:t>
            </a:r>
          </a:p>
          <a:p>
            <a:pPr marL="621792" lvl="1" fontAlgn="auto">
              <a:spcBef>
                <a:spcPts val="324"/>
              </a:spcBef>
              <a:spcAft>
                <a:spcPts val="0"/>
              </a:spcAft>
              <a:buFont typeface="Verdana"/>
              <a:buChar char="◦"/>
              <a:defRPr/>
            </a:pPr>
            <a:endParaRPr lang="en-US" dirty="0"/>
          </a:p>
          <a:p>
            <a:pPr marL="621792" lvl="1" fontAlgn="auto">
              <a:spcBef>
                <a:spcPts val="324"/>
              </a:spcBef>
              <a:spcAft>
                <a:spcPts val="0"/>
              </a:spcAft>
              <a:buFont typeface="Verdana"/>
              <a:buChar char="◦"/>
              <a:defRPr/>
            </a:pPr>
            <a:r>
              <a:rPr lang="en-US" dirty="0" smtClean="0"/>
              <a:t>For 25%-35% tax brackets, the rate is 15%</a:t>
            </a:r>
          </a:p>
          <a:p>
            <a:pPr marL="621792" lvl="1" fontAlgn="auto">
              <a:spcBef>
                <a:spcPts val="324"/>
              </a:spcBef>
              <a:spcAft>
                <a:spcPts val="0"/>
              </a:spcAft>
              <a:buFont typeface="Verdana"/>
              <a:buChar char="◦"/>
              <a:defRPr/>
            </a:pPr>
            <a:endParaRPr lang="en-US" dirty="0"/>
          </a:p>
          <a:p>
            <a:pPr marL="621792" lvl="1" fontAlgn="auto">
              <a:spcBef>
                <a:spcPts val="324"/>
              </a:spcBef>
              <a:spcAft>
                <a:spcPts val="0"/>
              </a:spcAft>
              <a:buFont typeface="Verdana"/>
              <a:buChar char="◦"/>
              <a:defRPr/>
            </a:pPr>
            <a:r>
              <a:rPr lang="en-US" dirty="0" smtClean="0"/>
              <a:t>For 39.6% tax bracket, the rate is 20%</a:t>
            </a:r>
          </a:p>
          <a:p>
            <a:pPr marL="621792" lvl="1" fontAlgn="auto">
              <a:spcBef>
                <a:spcPts val="324"/>
              </a:spcBef>
              <a:spcAft>
                <a:spcPts val="0"/>
              </a:spcAft>
              <a:buFont typeface="Verdana"/>
              <a:buChar char="◦"/>
              <a:defRPr/>
            </a:pPr>
            <a:endParaRPr lang="en-US" dirty="0" smtClean="0"/>
          </a:p>
          <a:p>
            <a:pPr marL="621792" lvl="1" fontAlgn="auto">
              <a:spcBef>
                <a:spcPts val="324"/>
              </a:spcBef>
              <a:spcAft>
                <a:spcPts val="0"/>
              </a:spcAft>
              <a:buFont typeface="Verdana"/>
              <a:buChar char="◦"/>
              <a:defRPr/>
            </a:pPr>
            <a:r>
              <a:rPr lang="en-US" dirty="0" smtClean="0"/>
              <a:t>Short-Term gains are taxed at ordinary income tax rate</a:t>
            </a:r>
          </a:p>
          <a:p>
            <a:pPr marL="621792" lvl="1" fontAlgn="auto">
              <a:spcBef>
                <a:spcPts val="324"/>
              </a:spcBef>
              <a:spcAft>
                <a:spcPts val="0"/>
              </a:spcAft>
              <a:buFont typeface="Verdana"/>
              <a:buChar char="◦"/>
              <a:defRPr/>
            </a:pPr>
            <a:endParaRPr lang="en-US" dirty="0" smtClean="0"/>
          </a:p>
          <a:p>
            <a:pPr marL="621792" lvl="1" fontAlgn="auto">
              <a:spcBef>
                <a:spcPts val="324"/>
              </a:spcBef>
              <a:spcAft>
                <a:spcPts val="0"/>
              </a:spcAft>
              <a:buFont typeface="Verdana"/>
              <a:buChar char="◦"/>
              <a:defRPr/>
            </a:pPr>
            <a:r>
              <a:rPr lang="en-US" dirty="0" smtClean="0"/>
              <a:t>Favorable capital gains rates made </a:t>
            </a:r>
            <a:r>
              <a:rPr lang="en-US" b="1" dirty="0" smtClean="0"/>
              <a:t>permanent</a:t>
            </a:r>
          </a:p>
          <a:p>
            <a:pPr marL="621792" lvl="1" fontAlgn="auto">
              <a:spcBef>
                <a:spcPts val="324"/>
              </a:spcBef>
              <a:spcAft>
                <a:spcPts val="0"/>
              </a:spcAft>
              <a:buFont typeface="Verdana"/>
              <a:buChar char="◦"/>
              <a:defRPr/>
            </a:pPr>
            <a:endParaRPr lang="en-US" b="1" dirty="0" smtClean="0"/>
          </a:p>
          <a:p>
            <a:pPr marL="621792" lvl="1" fontAlgn="auto">
              <a:spcBef>
                <a:spcPts val="324"/>
              </a:spcBef>
              <a:spcAft>
                <a:spcPts val="0"/>
              </a:spcAft>
              <a:buFont typeface="Verdana"/>
              <a:buChar char="◦"/>
              <a:defRPr/>
            </a:pPr>
            <a:r>
              <a:rPr lang="en-US" dirty="0" smtClean="0"/>
              <a:t>Qualified dividend rule made </a:t>
            </a:r>
            <a:r>
              <a:rPr lang="en-US" b="1" dirty="0" smtClean="0"/>
              <a:t>permanent</a:t>
            </a:r>
            <a:endParaRPr lang="en-US" dirty="0"/>
          </a:p>
        </p:txBody>
      </p:sp>
      <p:sp>
        <p:nvSpPr>
          <p:cNvPr id="2" name="Title 1"/>
          <p:cNvSpPr>
            <a:spLocks noGrp="1"/>
          </p:cNvSpPr>
          <p:nvPr>
            <p:ph type="title"/>
          </p:nvPr>
        </p:nvSpPr>
        <p:spPr/>
        <p:txBody>
          <a:bodyPr>
            <a:normAutofit fontScale="90000"/>
          </a:bodyPr>
          <a:lstStyle/>
          <a:p>
            <a:pPr algn="ctr" fontAlgn="auto">
              <a:spcAft>
                <a:spcPts val="0"/>
              </a:spcAft>
              <a:defRPr/>
            </a:pPr>
            <a:r>
              <a:rPr lang="en-US" dirty="0" smtClean="0">
                <a:latin typeface="Californian FB" pitchFamily="18" charset="0"/>
              </a:rPr>
              <a:t>Capital Gains Rates for Tax Year 2014</a:t>
            </a:r>
            <a:endParaRPr lang="en-US" dirty="0"/>
          </a:p>
        </p:txBody>
      </p:sp>
    </p:spTree>
    <p:extLst>
      <p:ext uri="{BB962C8B-B14F-4D97-AF65-F5344CB8AC3E}">
        <p14:creationId xmlns:p14="http://schemas.microsoft.com/office/powerpoint/2010/main" val="3247860992"/>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n-US" dirty="0" smtClean="0">
                <a:latin typeface="Californian FB" pitchFamily="18" charset="0"/>
              </a:rPr>
              <a:t>Tax Year 2014</a:t>
            </a:r>
            <a:endParaRPr lang="en-US" dirty="0"/>
          </a:p>
        </p:txBody>
      </p:sp>
      <p:sp>
        <p:nvSpPr>
          <p:cNvPr id="25602" name="Content Placeholder 3"/>
          <p:cNvSpPr>
            <a:spLocks noGrp="1"/>
          </p:cNvSpPr>
          <p:nvPr>
            <p:ph idx="1"/>
          </p:nvPr>
        </p:nvSpPr>
        <p:spPr/>
        <p:txBody>
          <a:bodyPr/>
          <a:lstStyle/>
          <a:p>
            <a:r>
              <a:rPr lang="en-US" dirty="0" smtClean="0"/>
              <a:t>Itemized Deduction and Personal Exemption Phase-Outs Return</a:t>
            </a:r>
          </a:p>
          <a:p>
            <a:pPr marL="688975" lvl="2" indent="-342900">
              <a:spcBef>
                <a:spcPts val="400"/>
              </a:spcBef>
              <a:buClr>
                <a:schemeClr val="accent1"/>
              </a:buClr>
              <a:buSzPct val="68000"/>
              <a:buFont typeface="Courier New" pitchFamily="49" charset="0"/>
              <a:buChar char="o"/>
            </a:pPr>
            <a:r>
              <a:rPr lang="en-US" dirty="0" smtClean="0"/>
              <a:t>If AGI is over $305,050 for couples or $254,200 for singles, Itemized deductions are reduced by one-third of 80 percent of the total itemized deductions claimed, or by 3 percent of the adjusted gross income exceeding the threshold--whichever is less.</a:t>
            </a:r>
          </a:p>
          <a:p>
            <a:pPr marL="688975" lvl="2" indent="-342900">
              <a:spcBef>
                <a:spcPts val="400"/>
              </a:spcBef>
              <a:buClr>
                <a:schemeClr val="accent1"/>
              </a:buClr>
              <a:buSzPct val="68000"/>
              <a:buFont typeface="Courier New" pitchFamily="49" charset="0"/>
              <a:buChar char="o"/>
            </a:pPr>
            <a:endParaRPr lang="en-US" dirty="0" smtClean="0"/>
          </a:p>
          <a:p>
            <a:r>
              <a:rPr lang="en-US" sz="2600" dirty="0" smtClean="0"/>
              <a:t>Medical Deduction Threshold is 10%, except for those who are 65 or older in 2013-2016 (either spouse), where it remains 7.5%.</a:t>
            </a:r>
            <a:endParaRPr lang="en-US" dirty="0" smtClean="0"/>
          </a:p>
        </p:txBody>
      </p:sp>
    </p:spTree>
    <p:extLst>
      <p:ext uri="{BB962C8B-B14F-4D97-AF65-F5344CB8AC3E}">
        <p14:creationId xmlns:p14="http://schemas.microsoft.com/office/powerpoint/2010/main" val="326922023"/>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888" cy="457200"/>
          </a:xfrm>
        </p:spPr>
        <p:txBody>
          <a:bodyPr/>
          <a:lstStyle/>
          <a:p>
            <a:pPr fontAlgn="auto">
              <a:spcAft>
                <a:spcPts val="0"/>
              </a:spcAft>
              <a:defRPr/>
            </a:pPr>
            <a:endParaRPr lang="en-US" dirty="0"/>
          </a:p>
        </p:txBody>
      </p:sp>
      <p:sp>
        <p:nvSpPr>
          <p:cNvPr id="3" name="Content Placeholder 2"/>
          <p:cNvSpPr>
            <a:spLocks noGrp="1"/>
          </p:cNvSpPr>
          <p:nvPr>
            <p:ph sz="half" idx="1"/>
          </p:nvPr>
        </p:nvSpPr>
        <p:spPr>
          <a:xfrm>
            <a:off x="914400" y="274638"/>
            <a:ext cx="7480300" cy="4572000"/>
          </a:xfrm>
        </p:spPr>
        <p:txBody>
          <a:bodyPr>
            <a:normAutofit lnSpcReduction="10000"/>
          </a:bodyPr>
          <a:lstStyle/>
          <a:p>
            <a:pPr marL="109728" indent="0" algn="ctr" fontAlgn="auto">
              <a:spcAft>
                <a:spcPts val="0"/>
              </a:spcAft>
              <a:buFont typeface="Wingdings 3"/>
              <a:buNone/>
              <a:defRPr/>
            </a:pPr>
            <a:endParaRPr lang="en-US" sz="1800" dirty="0" smtClean="0"/>
          </a:p>
          <a:p>
            <a:pPr marL="109728" indent="0" algn="ctr" fontAlgn="auto">
              <a:spcAft>
                <a:spcPts val="0"/>
              </a:spcAft>
              <a:buFont typeface="Wingdings 3"/>
              <a:buNone/>
              <a:defRPr/>
            </a:pPr>
            <a:r>
              <a:rPr lang="en-US" sz="1800" b="1" dirty="0" smtClean="0"/>
              <a:t>All advice listed is subject to change pending Congressional legislation. This is for educational purposes only, not to be construed for tax advice.</a:t>
            </a:r>
            <a:endParaRPr lang="en-US" sz="1600" b="1" dirty="0" smtClean="0"/>
          </a:p>
          <a:p>
            <a:pPr marL="109728" indent="0" fontAlgn="auto">
              <a:spcAft>
                <a:spcPts val="0"/>
              </a:spcAft>
              <a:buFont typeface="Wingdings 3"/>
              <a:buNone/>
              <a:defRPr/>
            </a:pPr>
            <a:endParaRPr lang="en-US" sz="1600" dirty="0" smtClean="0"/>
          </a:p>
          <a:p>
            <a:pPr marL="109728" indent="0" fontAlgn="auto">
              <a:spcAft>
                <a:spcPts val="0"/>
              </a:spcAft>
              <a:buFont typeface="Wingdings 3"/>
              <a:buNone/>
              <a:defRPr/>
            </a:pPr>
            <a:endParaRPr lang="en-US" sz="1400" dirty="0"/>
          </a:p>
          <a:p>
            <a:pPr marL="109728" indent="0" fontAlgn="auto">
              <a:spcAft>
                <a:spcPts val="0"/>
              </a:spcAft>
              <a:buFont typeface="Wingdings 3"/>
              <a:buNone/>
              <a:defRPr/>
            </a:pPr>
            <a:r>
              <a:rPr lang="en-US" sz="1800" dirty="0" smtClean="0"/>
              <a:t>IRS </a:t>
            </a:r>
            <a:r>
              <a:rPr lang="en-US" sz="1800" dirty="0"/>
              <a:t>CIRCULAR 230 DISCLOSURE:</a:t>
            </a:r>
          </a:p>
          <a:p>
            <a:pPr marL="365760" indent="-256032" fontAlgn="auto">
              <a:spcAft>
                <a:spcPts val="0"/>
              </a:spcAft>
              <a:buFont typeface="Wingdings 3"/>
              <a:buChar char=""/>
              <a:defRPr/>
            </a:pPr>
            <a:endParaRPr lang="en-US" sz="1800" dirty="0"/>
          </a:p>
          <a:p>
            <a:pPr marL="109728" indent="0" fontAlgn="auto">
              <a:spcAft>
                <a:spcPts val="0"/>
              </a:spcAft>
              <a:buFont typeface="Wingdings 3"/>
              <a:buNone/>
              <a:defRPr/>
            </a:pPr>
            <a:r>
              <a:rPr lang="en-US" sz="1800" dirty="0"/>
              <a:t>Pursuant to requirements imposed by the Internal Revenue Service, any tax advice contained in this communication (including any attachments) is not intended to be used, and cannot be used, for purposes of avoiding penalties imposed under the United States Internal Revenue Code or promoting, marketing or recommending to another person any tax-related matter. Please contact us if you wish to have formal written advice on this </a:t>
            </a:r>
            <a:r>
              <a:rPr lang="en-US" sz="1800" dirty="0" smtClean="0"/>
              <a:t>matter.</a:t>
            </a:r>
            <a:endParaRPr lang="en-US" sz="1800" dirty="0"/>
          </a:p>
          <a:p>
            <a:pPr marL="109728" indent="0" fontAlgn="auto">
              <a:spcAft>
                <a:spcPts val="0"/>
              </a:spcAft>
              <a:buFont typeface="Wingdings 3"/>
              <a:buNone/>
              <a:defRPr/>
            </a:pPr>
            <a:endParaRPr lang="en-US" dirty="0" smtClean="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888" cy="457200"/>
          </a:xfrm>
        </p:spPr>
        <p:txBody>
          <a:bodyPr/>
          <a:lstStyle/>
          <a:p>
            <a:pPr fontAlgn="auto">
              <a:spcAft>
                <a:spcPts val="0"/>
              </a:spcAft>
              <a:defRPr/>
            </a:pPr>
            <a:endParaRPr lang="en-US" dirty="0"/>
          </a:p>
        </p:txBody>
      </p:sp>
      <p:sp>
        <p:nvSpPr>
          <p:cNvPr id="3" name="Text Placeholder 2"/>
          <p:cNvSpPr>
            <a:spLocks noGrp="1"/>
          </p:cNvSpPr>
          <p:nvPr>
            <p:ph type="body" idx="2"/>
          </p:nvPr>
        </p:nvSpPr>
        <p:spPr>
          <a:xfrm>
            <a:off x="4419600" y="6223000"/>
            <a:ext cx="3975100" cy="46038"/>
          </a:xfrm>
        </p:spPr>
        <p:txBody>
          <a:bodyPr>
            <a:normAutofit fontScale="25000" lnSpcReduction="20000"/>
          </a:bodyPr>
          <a:lstStyle/>
          <a:p>
            <a:pPr fontAlgn="auto">
              <a:spcAft>
                <a:spcPts val="0"/>
              </a:spcAft>
              <a:buFont typeface="Wingdings 3"/>
              <a:buNone/>
              <a:defRPr/>
            </a:pPr>
            <a:endParaRPr lang="en-US" dirty="0"/>
          </a:p>
        </p:txBody>
      </p:sp>
      <p:sp>
        <p:nvSpPr>
          <p:cNvPr id="4" name="Content Placeholder 3"/>
          <p:cNvSpPr>
            <a:spLocks noGrp="1"/>
          </p:cNvSpPr>
          <p:nvPr>
            <p:ph sz="half" idx="1"/>
          </p:nvPr>
        </p:nvSpPr>
        <p:spPr>
          <a:xfrm>
            <a:off x="914400" y="274638"/>
            <a:ext cx="7480300" cy="5440362"/>
          </a:xfrm>
        </p:spPr>
        <p:txBody>
          <a:bodyPr>
            <a:normAutofit fontScale="55000" lnSpcReduction="20000"/>
          </a:bodyPr>
          <a:lstStyle/>
          <a:p>
            <a:pPr marL="109728" indent="0" fontAlgn="auto">
              <a:spcAft>
                <a:spcPts val="0"/>
              </a:spcAft>
              <a:buFont typeface="Wingdings 3"/>
              <a:buNone/>
              <a:defRPr/>
            </a:pPr>
            <a:endParaRPr lang="en-US" dirty="0" smtClean="0"/>
          </a:p>
          <a:p>
            <a:pPr marL="109728" indent="0" fontAlgn="auto">
              <a:spcAft>
                <a:spcPts val="0"/>
              </a:spcAft>
              <a:buFont typeface="Wingdings 3"/>
              <a:buNone/>
              <a:defRPr/>
            </a:pPr>
            <a:r>
              <a:rPr lang="en-US" sz="5900" b="1" dirty="0" smtClean="0">
                <a:latin typeface="Californian FB" pitchFamily="18" charset="0"/>
              </a:rPr>
              <a:t>Slade &amp; Associates dba MyTaxMD</a:t>
            </a:r>
          </a:p>
          <a:p>
            <a:pPr marL="109728" indent="0" fontAlgn="auto">
              <a:spcAft>
                <a:spcPts val="0"/>
              </a:spcAft>
              <a:buFont typeface="Wingdings 3"/>
              <a:buNone/>
              <a:defRPr/>
            </a:pPr>
            <a:endParaRPr lang="en-US" dirty="0"/>
          </a:p>
          <a:p>
            <a:pPr marL="109728" indent="0" fontAlgn="auto">
              <a:spcAft>
                <a:spcPts val="0"/>
              </a:spcAft>
              <a:buFont typeface="Wingdings 3"/>
              <a:buNone/>
              <a:defRPr/>
            </a:pPr>
            <a:r>
              <a:rPr lang="en-US" sz="2100" dirty="0" smtClean="0"/>
              <a:t>3550 Stevens Creek Blvd Suite 330</a:t>
            </a:r>
          </a:p>
          <a:p>
            <a:pPr marL="109728" indent="0" fontAlgn="auto">
              <a:spcAft>
                <a:spcPts val="0"/>
              </a:spcAft>
              <a:buFont typeface="Wingdings 3"/>
              <a:buNone/>
              <a:defRPr/>
            </a:pPr>
            <a:r>
              <a:rPr lang="en-US" sz="2100" dirty="0" smtClean="0"/>
              <a:t>San Jose, CA 95117</a:t>
            </a:r>
          </a:p>
          <a:p>
            <a:pPr marL="109728" indent="0" fontAlgn="auto">
              <a:spcAft>
                <a:spcPts val="0"/>
              </a:spcAft>
              <a:buFont typeface="Wingdings 3"/>
              <a:buNone/>
              <a:defRPr/>
            </a:pPr>
            <a:endParaRPr lang="en-US" sz="2100" dirty="0"/>
          </a:p>
          <a:p>
            <a:pPr marL="109728" indent="0" fontAlgn="auto">
              <a:spcAft>
                <a:spcPts val="0"/>
              </a:spcAft>
              <a:buFont typeface="Wingdings 3"/>
              <a:buNone/>
              <a:defRPr/>
            </a:pPr>
            <a:r>
              <a:rPr lang="en-US" sz="2100" dirty="0" smtClean="0"/>
              <a:t>18864 Front Street</a:t>
            </a:r>
          </a:p>
          <a:p>
            <a:pPr marL="109728" indent="0" fontAlgn="auto">
              <a:spcAft>
                <a:spcPts val="0"/>
              </a:spcAft>
              <a:buFont typeface="Wingdings 3"/>
              <a:buNone/>
              <a:defRPr/>
            </a:pPr>
            <a:r>
              <a:rPr lang="en-US" sz="2100" dirty="0" smtClean="0"/>
              <a:t>Poulsbo, WA 98370</a:t>
            </a:r>
          </a:p>
          <a:p>
            <a:pPr marL="109728" indent="0" fontAlgn="auto">
              <a:spcAft>
                <a:spcPts val="0"/>
              </a:spcAft>
              <a:buFont typeface="Wingdings 3"/>
              <a:buNone/>
              <a:defRPr/>
            </a:pPr>
            <a:endParaRPr lang="en-US" sz="2100" dirty="0"/>
          </a:p>
          <a:p>
            <a:pPr marL="109728" indent="0" fontAlgn="auto">
              <a:spcAft>
                <a:spcPts val="0"/>
              </a:spcAft>
              <a:buFont typeface="Wingdings 3"/>
              <a:buNone/>
              <a:defRPr/>
            </a:pPr>
            <a:r>
              <a:rPr lang="en-US" sz="3100" b="1" dirty="0" smtClean="0"/>
              <a:t>Phone: 408-236-2444 or 206-854-5838</a:t>
            </a:r>
          </a:p>
          <a:p>
            <a:pPr marL="109728" lvl="0" indent="0" fontAlgn="auto">
              <a:spcAft>
                <a:spcPts val="0"/>
              </a:spcAft>
              <a:buClr>
                <a:srgbClr val="7E97AD"/>
              </a:buClr>
              <a:buNone/>
              <a:defRPr/>
            </a:pPr>
            <a:endParaRPr lang="en-US" sz="3000" b="1" dirty="0" smtClean="0">
              <a:solidFill>
                <a:srgbClr val="000000"/>
              </a:solidFill>
            </a:endParaRPr>
          </a:p>
          <a:p>
            <a:pPr marL="109728" lvl="0" indent="0" fontAlgn="auto">
              <a:spcAft>
                <a:spcPts val="0"/>
              </a:spcAft>
              <a:buClr>
                <a:srgbClr val="7E97AD"/>
              </a:buClr>
              <a:buNone/>
              <a:defRPr/>
            </a:pPr>
            <a:r>
              <a:rPr lang="en-US" sz="3000" b="1" dirty="0" smtClean="0">
                <a:solidFill>
                  <a:srgbClr val="000000"/>
                </a:solidFill>
              </a:rPr>
              <a:t>Sabra’s </a:t>
            </a:r>
            <a:r>
              <a:rPr lang="en-US" sz="3000" b="1" dirty="0">
                <a:solidFill>
                  <a:srgbClr val="000000"/>
                </a:solidFill>
              </a:rPr>
              <a:t>E-Mail:  sdavis@mytaxmd.com</a:t>
            </a:r>
          </a:p>
          <a:p>
            <a:pPr marL="109728" indent="0" fontAlgn="auto">
              <a:spcAft>
                <a:spcPts val="0"/>
              </a:spcAft>
              <a:buFont typeface="Wingdings 3"/>
              <a:buNone/>
              <a:defRPr/>
            </a:pPr>
            <a:endParaRPr lang="en-US" sz="3100" b="1" dirty="0" smtClean="0"/>
          </a:p>
          <a:p>
            <a:pPr marL="109728" indent="0" fontAlgn="auto">
              <a:spcAft>
                <a:spcPts val="0"/>
              </a:spcAft>
              <a:buFont typeface="Wingdings 3"/>
              <a:buNone/>
              <a:defRPr/>
            </a:pPr>
            <a:endParaRPr lang="en-US" dirty="0"/>
          </a:p>
          <a:p>
            <a:pPr marL="109728" indent="0" fontAlgn="auto">
              <a:spcAft>
                <a:spcPts val="0"/>
              </a:spcAft>
              <a:buFont typeface="Wingdings 3"/>
              <a:buNone/>
              <a:defRPr/>
            </a:pPr>
            <a:r>
              <a:rPr lang="en-US" sz="4200" dirty="0" smtClean="0"/>
              <a:t>We Provide Tax Planning, Preparation and Representation</a:t>
            </a:r>
            <a:endParaRPr lang="en-US" sz="4200" dirty="0"/>
          </a:p>
          <a:p>
            <a:pPr marL="109728" indent="0" fontAlgn="auto">
              <a:spcAft>
                <a:spcPts val="0"/>
              </a:spcAft>
              <a:buFont typeface="Wingdings 3"/>
              <a:buNone/>
              <a:defRPr/>
            </a:pPr>
            <a:endParaRPr lang="en-US" dirty="0" smtClean="0"/>
          </a:p>
          <a:p>
            <a:pPr marL="109728" indent="0" fontAlgn="auto">
              <a:spcAft>
                <a:spcPts val="0"/>
              </a:spcAft>
              <a:buFont typeface="Wingdings 3"/>
              <a:buNone/>
              <a:defRPr/>
            </a:pPr>
            <a:r>
              <a:rPr lang="en-US" dirty="0" smtClean="0"/>
              <a:t>Presenter:</a:t>
            </a:r>
          </a:p>
          <a:p>
            <a:pPr marL="109728" indent="0" fontAlgn="auto">
              <a:spcAft>
                <a:spcPts val="0"/>
              </a:spcAft>
              <a:buFont typeface="Wingdings 3"/>
              <a:buNone/>
              <a:defRPr/>
            </a:pPr>
            <a:endParaRPr lang="en-US" dirty="0" smtClean="0"/>
          </a:p>
          <a:p>
            <a:pPr marL="109728" indent="0" fontAlgn="auto">
              <a:spcAft>
                <a:spcPts val="0"/>
              </a:spcAft>
              <a:buFont typeface="Wingdings 3"/>
              <a:buNone/>
              <a:defRPr/>
            </a:pPr>
            <a:r>
              <a:rPr lang="en-US" dirty="0" smtClean="0"/>
              <a:t>Sabra Davis, EA</a:t>
            </a:r>
          </a:p>
          <a:p>
            <a:pPr marL="109728" indent="0" fontAlgn="auto">
              <a:spcAft>
                <a:spcPts val="0"/>
              </a:spcAft>
              <a:buFont typeface="Wingdings 3"/>
              <a:buNone/>
              <a:defRPr/>
            </a:pPr>
            <a:endParaRPr lang="en-US" dirty="0" smtClean="0"/>
          </a:p>
          <a:p>
            <a:pPr marL="109728" indent="0" fontAlgn="auto">
              <a:spcAft>
                <a:spcPts val="0"/>
              </a:spcAft>
              <a:buFont typeface="Wingdings 3"/>
              <a:buNone/>
              <a:defRPr/>
            </a:pPr>
            <a:endParaRPr lang="en-US" dirty="0" smtClean="0"/>
          </a:p>
          <a:p>
            <a:pPr marL="365760" indent="-256032" fontAlgn="auto">
              <a:spcAft>
                <a:spcPts val="0"/>
              </a:spcAft>
              <a:buFont typeface="Wingdings 3"/>
              <a:buChar char=""/>
              <a:defRPr/>
            </a:pPr>
            <a:endParaRPr lang="en-US" dirty="0"/>
          </a:p>
          <a:p>
            <a:pPr marL="365760" indent="-256032" fontAlgn="auto">
              <a:spcAft>
                <a:spcPts val="0"/>
              </a:spcAft>
              <a:buFont typeface="Wingdings 3"/>
              <a:buChar char=""/>
              <a:defRPr/>
            </a:pPr>
            <a:endParaRPr lang="en-US" dirty="0"/>
          </a:p>
        </p:txBody>
      </p:sp>
    </p:spTree>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600" dirty="0" smtClean="0"/>
              <a:t>John no longer works for Microsoft, but his net business income from real estate sales is $60,000.  He is still single and still does not itemize.</a:t>
            </a:r>
          </a:p>
          <a:p>
            <a:endParaRPr lang="en-US" sz="1400" dirty="0" smtClean="0"/>
          </a:p>
          <a:p>
            <a:r>
              <a:rPr lang="en-US" sz="1400" dirty="0" smtClean="0"/>
              <a:t>$     -0-    Wages</a:t>
            </a:r>
          </a:p>
          <a:p>
            <a:r>
              <a:rPr lang="en-US" sz="1400" dirty="0"/>
              <a:t> </a:t>
            </a:r>
            <a:r>
              <a:rPr lang="en-US" sz="1400" dirty="0" smtClean="0"/>
              <a:t> 60,000    Net Business Income</a:t>
            </a:r>
            <a:endParaRPr lang="en-US" sz="1400" dirty="0"/>
          </a:p>
          <a:p>
            <a:pPr marL="109537" indent="0">
              <a:buNone/>
            </a:pPr>
            <a:r>
              <a:rPr lang="en-US" sz="1400" dirty="0"/>
              <a:t> </a:t>
            </a:r>
            <a:r>
              <a:rPr lang="en-US" sz="1400" dirty="0" smtClean="0"/>
              <a:t>    &lt;4,239&gt;  </a:t>
            </a:r>
            <a:r>
              <a:rPr lang="en-US" sz="1400" b="1" i="1" dirty="0" smtClean="0"/>
              <a:t>Half of SE Tax</a:t>
            </a:r>
          </a:p>
          <a:p>
            <a:pPr marL="109537" indent="0">
              <a:buNone/>
            </a:pPr>
            <a:r>
              <a:rPr lang="en-US" sz="1400" dirty="0"/>
              <a:t> </a:t>
            </a:r>
            <a:r>
              <a:rPr lang="en-US" sz="1400" dirty="0" smtClean="0"/>
              <a:t>    &lt;6,200&gt;   Standard Deduction</a:t>
            </a:r>
          </a:p>
          <a:p>
            <a:pPr marL="109537" indent="0">
              <a:buNone/>
            </a:pPr>
            <a:r>
              <a:rPr lang="en-US" sz="1400" dirty="0"/>
              <a:t> </a:t>
            </a:r>
            <a:r>
              <a:rPr lang="en-US" sz="1400" dirty="0" smtClean="0"/>
              <a:t>    &lt;3,950&gt;   Personal Exemption</a:t>
            </a:r>
          </a:p>
          <a:p>
            <a:pPr marL="109537" indent="0">
              <a:buNone/>
            </a:pPr>
            <a:r>
              <a:rPr lang="en-US" sz="1400" dirty="0" smtClean="0"/>
              <a:t>--------- </a:t>
            </a:r>
          </a:p>
          <a:p>
            <a:pPr marL="109537" indent="0">
              <a:buNone/>
            </a:pPr>
            <a:r>
              <a:rPr lang="en-US" sz="1400" dirty="0"/>
              <a:t> </a:t>
            </a:r>
            <a:r>
              <a:rPr lang="en-US" sz="1400" dirty="0" smtClean="0"/>
              <a:t>   $45,611     </a:t>
            </a:r>
            <a:r>
              <a:rPr lang="en-US" sz="1400" b="1" dirty="0" smtClean="0"/>
              <a:t>Taxable Income</a:t>
            </a:r>
          </a:p>
          <a:p>
            <a:pPr marL="109537" indent="0">
              <a:buNone/>
            </a:pPr>
            <a:r>
              <a:rPr lang="en-US" sz="1400" dirty="0" smtClean="0"/>
              <a:t>X Blended Tax Rate</a:t>
            </a:r>
          </a:p>
          <a:p>
            <a:pPr marL="109537" indent="0">
              <a:buNone/>
            </a:pPr>
            <a:r>
              <a:rPr lang="en-US" sz="1400" dirty="0" smtClean="0"/>
              <a:t>---------</a:t>
            </a:r>
          </a:p>
          <a:p>
            <a:pPr marL="109537" indent="0">
              <a:buNone/>
            </a:pPr>
            <a:r>
              <a:rPr lang="en-US" sz="1400" dirty="0"/>
              <a:t> </a:t>
            </a:r>
            <a:r>
              <a:rPr lang="en-US" sz="1400" dirty="0" smtClean="0"/>
              <a:t>   $  7,259     </a:t>
            </a:r>
            <a:r>
              <a:rPr lang="en-US" sz="1400" b="1" dirty="0" smtClean="0"/>
              <a:t>Income Tax</a:t>
            </a:r>
            <a:endParaRPr lang="en-US" sz="1400" dirty="0" smtClean="0"/>
          </a:p>
          <a:p>
            <a:pPr marL="109537" indent="0">
              <a:buNone/>
            </a:pPr>
            <a:r>
              <a:rPr lang="en-US" sz="1400" dirty="0" smtClean="0"/>
              <a:t>+     8,478      </a:t>
            </a:r>
            <a:r>
              <a:rPr lang="en-US" sz="1400" b="1" dirty="0" smtClean="0"/>
              <a:t>SE Tax ($60,000 x 92.35% x 15.3%)</a:t>
            </a:r>
            <a:endParaRPr lang="en-US" sz="1400" dirty="0"/>
          </a:p>
          <a:p>
            <a:pPr marL="109537" indent="0">
              <a:buNone/>
            </a:pPr>
            <a:r>
              <a:rPr lang="en-US" sz="1400" b="1" dirty="0" smtClean="0"/>
              <a:t>---------</a:t>
            </a:r>
          </a:p>
          <a:p>
            <a:pPr marL="109537" indent="0">
              <a:buNone/>
            </a:pPr>
            <a:r>
              <a:rPr lang="en-US" sz="1400" b="1" dirty="0"/>
              <a:t> </a:t>
            </a:r>
            <a:r>
              <a:rPr lang="en-US" sz="1400" b="1" dirty="0" smtClean="0"/>
              <a:t>  </a:t>
            </a:r>
            <a:r>
              <a:rPr lang="en-US" sz="1400" dirty="0" smtClean="0"/>
              <a:t>$ 15,737     </a:t>
            </a:r>
            <a:r>
              <a:rPr lang="en-US" sz="1400" b="1" dirty="0" smtClean="0"/>
              <a:t>Total Tax</a:t>
            </a:r>
            <a:endParaRPr lang="en-US" sz="1400" dirty="0" smtClean="0"/>
          </a:p>
          <a:p>
            <a:pPr marL="109537" indent="0">
              <a:buNone/>
            </a:pPr>
            <a:r>
              <a:rPr lang="en-US" sz="1400" b="1" dirty="0" smtClean="0"/>
              <a:t>=======</a:t>
            </a:r>
          </a:p>
        </p:txBody>
      </p:sp>
      <p:sp>
        <p:nvSpPr>
          <p:cNvPr id="3" name="Title 2"/>
          <p:cNvSpPr>
            <a:spLocks noGrp="1"/>
          </p:cNvSpPr>
          <p:nvPr>
            <p:ph type="title"/>
          </p:nvPr>
        </p:nvSpPr>
        <p:spPr>
          <a:xfrm>
            <a:off x="762000" y="457200"/>
            <a:ext cx="8229600" cy="1143000"/>
          </a:xfrm>
        </p:spPr>
        <p:txBody>
          <a:bodyPr/>
          <a:lstStyle/>
          <a:p>
            <a:pPr algn="ctr"/>
            <a:r>
              <a:rPr lang="en-US" dirty="0" smtClean="0">
                <a:latin typeface="Californian FB" panose="0207040306080B030204" pitchFamily="18" charset="0"/>
              </a:rPr>
              <a:t>How SE Tax Works</a:t>
            </a:r>
            <a:endParaRPr lang="en-US" dirty="0">
              <a:latin typeface="Californian FB" panose="0207040306080B030204" pitchFamily="18" charset="0"/>
            </a:endParaRPr>
          </a:p>
        </p:txBody>
      </p:sp>
    </p:spTree>
    <p:extLst>
      <p:ext uri="{BB962C8B-B14F-4D97-AF65-F5344CB8AC3E}">
        <p14:creationId xmlns:p14="http://schemas.microsoft.com/office/powerpoint/2010/main" val="4027123938"/>
      </p:ext>
    </p:extLst>
  </p:cSld>
  <p:clrMapOvr>
    <a:masterClrMapping/>
  </p:clrMapOvr>
  <p:transition xmlns:p14="http://schemas.microsoft.com/office/powerpoint/2010/mai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300" dirty="0" smtClean="0"/>
              <a:t>You are required to pay in your projected taxes for the current year “ratably,” over four quarters every year in order to avoid underpayment penalties.</a:t>
            </a:r>
          </a:p>
          <a:p>
            <a:endParaRPr lang="en-US" sz="2300" dirty="0"/>
          </a:p>
          <a:p>
            <a:r>
              <a:rPr lang="en-US" sz="2300" dirty="0" smtClean="0"/>
              <a:t>You have to pay timely and you have to pay in “enough.”</a:t>
            </a:r>
          </a:p>
          <a:p>
            <a:endParaRPr lang="en-US" sz="2300" dirty="0"/>
          </a:p>
          <a:p>
            <a:r>
              <a:rPr lang="en-US" sz="2300" dirty="0" smtClean="0"/>
              <a:t>The due dates are April 15, June 15, September 15, and January 15 of the following year.</a:t>
            </a:r>
          </a:p>
          <a:p>
            <a:endParaRPr lang="en-US" sz="2300" dirty="0"/>
          </a:p>
          <a:p>
            <a:r>
              <a:rPr lang="en-US" sz="2300" dirty="0" smtClean="0"/>
              <a:t>You pay with estimated tax vouchers called Form 1040-ES.</a:t>
            </a:r>
            <a:endParaRPr lang="en-US" sz="2300" dirty="0"/>
          </a:p>
        </p:txBody>
      </p:sp>
      <p:sp>
        <p:nvSpPr>
          <p:cNvPr id="3" name="Title 2"/>
          <p:cNvSpPr>
            <a:spLocks noGrp="1"/>
          </p:cNvSpPr>
          <p:nvPr>
            <p:ph type="title"/>
          </p:nvPr>
        </p:nvSpPr>
        <p:spPr/>
        <p:txBody>
          <a:bodyPr>
            <a:normAutofit fontScale="90000"/>
          </a:bodyPr>
          <a:lstStyle/>
          <a:p>
            <a:pPr algn="ctr"/>
            <a:r>
              <a:rPr lang="en-US" dirty="0" smtClean="0">
                <a:latin typeface="Californian FB" panose="0207040306080B030204" pitchFamily="18" charset="0"/>
              </a:rPr>
              <a:t>Underpayment Penalties and</a:t>
            </a:r>
            <a:br>
              <a:rPr lang="en-US" dirty="0" smtClean="0">
                <a:latin typeface="Californian FB" panose="0207040306080B030204" pitchFamily="18" charset="0"/>
              </a:rPr>
            </a:br>
            <a:r>
              <a:rPr lang="en-US" dirty="0" smtClean="0">
                <a:latin typeface="Californian FB" panose="0207040306080B030204" pitchFamily="18" charset="0"/>
              </a:rPr>
              <a:t>Estimated Tax Payments</a:t>
            </a:r>
            <a:endParaRPr lang="en-US" dirty="0">
              <a:latin typeface="Californian FB" panose="0207040306080B030204" pitchFamily="18" charset="0"/>
            </a:endParaRPr>
          </a:p>
        </p:txBody>
      </p:sp>
    </p:spTree>
    <p:extLst>
      <p:ext uri="{BB962C8B-B14F-4D97-AF65-F5344CB8AC3E}">
        <p14:creationId xmlns:p14="http://schemas.microsoft.com/office/powerpoint/2010/main" val="3531210543"/>
      </p:ext>
    </p:extLst>
  </p:cSld>
  <p:clrMapOvr>
    <a:masterClrMapping/>
  </p:clrMapOvr>
  <p:transition xmlns:p14="http://schemas.microsoft.com/office/powerpoint/2010/mai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You can avoid being assessed an underpayment penalty if:</a:t>
            </a:r>
          </a:p>
          <a:p>
            <a:endParaRPr lang="en-US" dirty="0"/>
          </a:p>
          <a:p>
            <a:r>
              <a:rPr lang="en-US" dirty="0" smtClean="0"/>
              <a:t>You owe less than $1,000; OR</a:t>
            </a:r>
          </a:p>
          <a:p>
            <a:endParaRPr lang="en-US" dirty="0"/>
          </a:p>
          <a:p>
            <a:r>
              <a:rPr lang="en-US" dirty="0" smtClean="0"/>
              <a:t>You paid in at least 90% of your current year tax; OR</a:t>
            </a:r>
          </a:p>
          <a:p>
            <a:endParaRPr lang="en-US" dirty="0"/>
          </a:p>
          <a:p>
            <a:r>
              <a:rPr lang="en-US" dirty="0" smtClean="0"/>
              <a:t>You paid in at least 100% of your prior year tax, </a:t>
            </a:r>
            <a:r>
              <a:rPr lang="en-US" b="1" i="1" dirty="0" smtClean="0"/>
              <a:t>whichever is lower.</a:t>
            </a:r>
            <a:endParaRPr lang="en-US" dirty="0" smtClean="0"/>
          </a:p>
        </p:txBody>
      </p:sp>
      <p:sp>
        <p:nvSpPr>
          <p:cNvPr id="3" name="Title 2"/>
          <p:cNvSpPr>
            <a:spLocks noGrp="1"/>
          </p:cNvSpPr>
          <p:nvPr>
            <p:ph type="title"/>
          </p:nvPr>
        </p:nvSpPr>
        <p:spPr/>
        <p:txBody>
          <a:bodyPr>
            <a:normAutofit fontScale="90000"/>
          </a:bodyPr>
          <a:lstStyle/>
          <a:p>
            <a:pPr algn="ctr"/>
            <a:r>
              <a:rPr lang="en-US" dirty="0" smtClean="0">
                <a:latin typeface="Californian FB" panose="0207040306080B030204" pitchFamily="18" charset="0"/>
              </a:rPr>
              <a:t>How to Avoid Underpayment Penalties</a:t>
            </a:r>
            <a:endParaRPr lang="en-US" dirty="0">
              <a:latin typeface="Californian FB" panose="0207040306080B030204" pitchFamily="18" charset="0"/>
            </a:endParaRPr>
          </a:p>
        </p:txBody>
      </p:sp>
    </p:spTree>
    <p:extLst>
      <p:ext uri="{BB962C8B-B14F-4D97-AF65-F5344CB8AC3E}">
        <p14:creationId xmlns:p14="http://schemas.microsoft.com/office/powerpoint/2010/main" val="2426230784"/>
      </p:ext>
    </p:extLst>
  </p:cSld>
  <p:clrMapOvr>
    <a:masterClrMapping/>
  </p:clrMapOvr>
  <p:transition xmlns:p14="http://schemas.microsoft.com/office/powerpoint/2010/mai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Remember John?  In 2013, he worked for Microsoft and had some SE income, and his total tax for the year was $9,555.</a:t>
            </a:r>
          </a:p>
          <a:p>
            <a:endParaRPr lang="en-US" dirty="0"/>
          </a:p>
          <a:p>
            <a:r>
              <a:rPr lang="en-US" dirty="0" smtClean="0"/>
              <a:t>In 2014, he quit his job and did real estate sales full-time.  His tax was $15,737.</a:t>
            </a:r>
          </a:p>
          <a:p>
            <a:endParaRPr lang="en-US" dirty="0"/>
          </a:p>
          <a:p>
            <a:r>
              <a:rPr lang="en-US" dirty="0" smtClean="0"/>
              <a:t>How can he avoid an underpayment penalty?</a:t>
            </a:r>
            <a:endParaRPr lang="en-US" dirty="0"/>
          </a:p>
        </p:txBody>
      </p:sp>
      <p:sp>
        <p:nvSpPr>
          <p:cNvPr id="3" name="Title 2"/>
          <p:cNvSpPr>
            <a:spLocks noGrp="1"/>
          </p:cNvSpPr>
          <p:nvPr>
            <p:ph type="title"/>
          </p:nvPr>
        </p:nvSpPr>
        <p:spPr/>
        <p:txBody>
          <a:bodyPr/>
          <a:lstStyle/>
          <a:p>
            <a:pPr algn="ctr"/>
            <a:r>
              <a:rPr lang="en-US" dirty="0" smtClean="0">
                <a:latin typeface="Californian FB" panose="0207040306080B030204" pitchFamily="18" charset="0"/>
              </a:rPr>
              <a:t>Underpayment Penalty Example</a:t>
            </a:r>
            <a:endParaRPr lang="en-US" dirty="0">
              <a:latin typeface="Californian FB" panose="0207040306080B030204" pitchFamily="18" charset="0"/>
            </a:endParaRPr>
          </a:p>
        </p:txBody>
      </p:sp>
    </p:spTree>
    <p:extLst>
      <p:ext uri="{BB962C8B-B14F-4D97-AF65-F5344CB8AC3E}">
        <p14:creationId xmlns:p14="http://schemas.microsoft.com/office/powerpoint/2010/main" val="3030443284"/>
      </p:ext>
    </p:extLst>
  </p:cSld>
  <p:clrMapOvr>
    <a:masterClrMapping/>
  </p:clrMapOvr>
  <p:transition xmlns:p14="http://schemas.microsoft.com/office/powerpoint/2010/main" spd="slow">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themeOverride>
</file>

<file path=ppt/theme/themeOverride2.xml><?xml version="1.0" encoding="utf-8"?>
<a:themeOverride xmlns:a="http://schemas.openxmlformats.org/drawingml/2006/main">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themeOverride>
</file>

<file path=ppt/theme/themeOverride3.xml><?xml version="1.0" encoding="utf-8"?>
<a:themeOverride xmlns:a="http://schemas.openxmlformats.org/drawingml/2006/main">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themeOverride>
</file>

<file path=ppt/theme/themeOverride4.xml><?xml version="1.0" encoding="utf-8"?>
<a:themeOverride xmlns:a="http://schemas.openxmlformats.org/drawingml/2006/main">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themeOverride>
</file>

<file path=docProps/app.xml><?xml version="1.0" encoding="utf-8"?>
<Properties xmlns="http://schemas.openxmlformats.org/officeDocument/2006/extended-properties" xmlns:vt="http://schemas.openxmlformats.org/officeDocument/2006/docPropsVTypes">
  <Template>Concourse</Template>
  <TotalTime>4349</TotalTime>
  <Words>5515</Words>
  <Application>Microsoft Macintosh PowerPoint</Application>
  <PresentationFormat>On-screen Show (4:3)</PresentationFormat>
  <Paragraphs>720</Paragraphs>
  <Slides>56</Slides>
  <Notes>56</Notes>
  <HiddenSlides>0</HiddenSlides>
  <MMClips>0</MMClips>
  <ScaleCrop>false</ScaleCrop>
  <HeadingPairs>
    <vt:vector size="4" baseType="variant">
      <vt:variant>
        <vt:lpstr>Theme</vt:lpstr>
      </vt:variant>
      <vt:variant>
        <vt:i4>1</vt:i4>
      </vt:variant>
      <vt:variant>
        <vt:lpstr>Slide Titles</vt:lpstr>
      </vt:variant>
      <vt:variant>
        <vt:i4>56</vt:i4>
      </vt:variant>
    </vt:vector>
  </HeadingPairs>
  <TitlesOfParts>
    <vt:vector size="57" baseType="lpstr">
      <vt:lpstr>Concourse</vt:lpstr>
      <vt:lpstr> 2014/15 Issues Affecting  The Self Employed</vt:lpstr>
      <vt:lpstr>Tax Brackets for Tax Year 2014 </vt:lpstr>
      <vt:lpstr>Tax Provisions Extended for 2014</vt:lpstr>
      <vt:lpstr>Self-Employment Tax</vt:lpstr>
      <vt:lpstr>How SE Tax Works</vt:lpstr>
      <vt:lpstr>How SE Tax Works</vt:lpstr>
      <vt:lpstr>Underpayment Penalties and Estimated Tax Payments</vt:lpstr>
      <vt:lpstr>How to Avoid Underpayment Penalties</vt:lpstr>
      <vt:lpstr>Underpayment Penalty Example</vt:lpstr>
      <vt:lpstr>John’s Underpayment Penalty Avoidance</vt:lpstr>
      <vt:lpstr>John’s Underpayment Penalty Avoidance for 2015</vt:lpstr>
      <vt:lpstr>Sabra’s Trick for Paying Timely Estimates When You Have Uneven Income</vt:lpstr>
      <vt:lpstr>Sabra’s Trick for Paying Timely Estimates When You Have Uneven Income</vt:lpstr>
      <vt:lpstr>Business Expenses</vt:lpstr>
      <vt:lpstr>Business Expense Examples</vt:lpstr>
      <vt:lpstr>Business Expense Examples</vt:lpstr>
      <vt:lpstr>Meals &amp; Entertainment</vt:lpstr>
      <vt:lpstr>Auto Expense</vt:lpstr>
      <vt:lpstr>Auto Expense Standard Mileage Rate</vt:lpstr>
      <vt:lpstr>Auto Expense Actual Expense Method</vt:lpstr>
      <vt:lpstr>Auto Expense Actual Expense Method</vt:lpstr>
      <vt:lpstr>Auto Expense Actual Expense Method</vt:lpstr>
      <vt:lpstr>Auto Expense Actual Expense Method</vt:lpstr>
      <vt:lpstr>What Constitutes Business Mileage?</vt:lpstr>
      <vt:lpstr>Office in Home (OIH)</vt:lpstr>
      <vt:lpstr>Office in Home (OIH)</vt:lpstr>
      <vt:lpstr>Office in Home (OIH)</vt:lpstr>
      <vt:lpstr>Office in Home (OIH)</vt:lpstr>
      <vt:lpstr>S-Corporation</vt:lpstr>
      <vt:lpstr>S-Corporation</vt:lpstr>
      <vt:lpstr>S-Corporation</vt:lpstr>
      <vt:lpstr>S-Corporation</vt:lpstr>
      <vt:lpstr>S-Corporation</vt:lpstr>
      <vt:lpstr>Retirement Plans</vt:lpstr>
      <vt:lpstr>Retirement Plans</vt:lpstr>
      <vt:lpstr>Retirement Plan for Self-Employed John</vt:lpstr>
      <vt:lpstr>Retirement Plan for S-Corp Employee John</vt:lpstr>
      <vt:lpstr>ACA Mandate</vt:lpstr>
      <vt:lpstr>ACA Mandate</vt:lpstr>
      <vt:lpstr>ACA Mandate</vt:lpstr>
      <vt:lpstr>ACA Mandate</vt:lpstr>
      <vt:lpstr>What the Surtax Is…For Investors</vt:lpstr>
      <vt:lpstr>Net Investment Income Defined</vt:lpstr>
      <vt:lpstr>Example of 3.8% Surtax on  Investment Income</vt:lpstr>
      <vt:lpstr>What the Surtax is Not…</vt:lpstr>
      <vt:lpstr>2014 Sale of Residence</vt:lpstr>
      <vt:lpstr>What the Surtax Is…For Employees</vt:lpstr>
      <vt:lpstr>Well, How Does That Work?</vt:lpstr>
      <vt:lpstr>Employer Responsibility</vt:lpstr>
      <vt:lpstr>What the Surtax Is…For Self-Employed</vt:lpstr>
      <vt:lpstr>This Stinks What Can We Do?</vt:lpstr>
      <vt:lpstr>Well, Hang On -- Does This Mean…?</vt:lpstr>
      <vt:lpstr>Capital Gains Rates for Tax Year 2014</vt:lpstr>
      <vt:lpstr>Tax Year 2014</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Tax Law Changes &amp; Sunsets  How they will affect you</dc:title>
  <dc:creator>William Slade</dc:creator>
  <cp:lastModifiedBy>Don Davis</cp:lastModifiedBy>
  <cp:revision>305</cp:revision>
  <cp:lastPrinted>2015-01-15T00:54:15Z</cp:lastPrinted>
  <dcterms:created xsi:type="dcterms:W3CDTF">2012-03-28T20:27:52Z</dcterms:created>
  <dcterms:modified xsi:type="dcterms:W3CDTF">2015-02-19T04:18:42Z</dcterms:modified>
</cp:coreProperties>
</file>